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75"/>
  </p:notesMasterIdLst>
  <p:handoutMasterIdLst>
    <p:handoutMasterId r:id="rId76"/>
  </p:handoutMasterIdLst>
  <p:sldIdLst>
    <p:sldId id="318" r:id="rId5"/>
    <p:sldId id="427" r:id="rId6"/>
    <p:sldId id="426" r:id="rId7"/>
    <p:sldId id="428" r:id="rId8"/>
    <p:sldId id="429" r:id="rId9"/>
    <p:sldId id="377" r:id="rId10"/>
    <p:sldId id="362" r:id="rId11"/>
    <p:sldId id="354" r:id="rId12"/>
    <p:sldId id="356" r:id="rId13"/>
    <p:sldId id="363" r:id="rId14"/>
    <p:sldId id="386" r:id="rId15"/>
    <p:sldId id="434" r:id="rId16"/>
    <p:sldId id="385" r:id="rId17"/>
    <p:sldId id="395" r:id="rId18"/>
    <p:sldId id="393" r:id="rId19"/>
    <p:sldId id="396" r:id="rId20"/>
    <p:sldId id="430" r:id="rId21"/>
    <p:sldId id="402" r:id="rId22"/>
    <p:sldId id="403" r:id="rId23"/>
    <p:sldId id="405" r:id="rId24"/>
    <p:sldId id="419" r:id="rId25"/>
    <p:sldId id="364" r:id="rId26"/>
    <p:sldId id="389" r:id="rId27"/>
    <p:sldId id="390" r:id="rId28"/>
    <p:sldId id="397" r:id="rId29"/>
    <p:sldId id="401" r:id="rId30"/>
    <p:sldId id="399" r:id="rId31"/>
    <p:sldId id="406" r:id="rId32"/>
    <p:sldId id="394" r:id="rId33"/>
    <p:sldId id="367" r:id="rId34"/>
    <p:sldId id="365" r:id="rId35"/>
    <p:sldId id="409" r:id="rId36"/>
    <p:sldId id="408" r:id="rId37"/>
    <p:sldId id="410" r:id="rId38"/>
    <p:sldId id="411" r:id="rId39"/>
    <p:sldId id="412" r:id="rId40"/>
    <p:sldId id="413" r:id="rId41"/>
    <p:sldId id="417" r:id="rId42"/>
    <p:sldId id="422" r:id="rId43"/>
    <p:sldId id="435" r:id="rId44"/>
    <p:sldId id="423" r:id="rId45"/>
    <p:sldId id="425" r:id="rId46"/>
    <p:sldId id="416" r:id="rId47"/>
    <p:sldId id="418" r:id="rId48"/>
    <p:sldId id="373" r:id="rId49"/>
    <p:sldId id="431" r:id="rId50"/>
    <p:sldId id="432" r:id="rId51"/>
    <p:sldId id="433" r:id="rId52"/>
    <p:sldId id="372" r:id="rId53"/>
    <p:sldId id="414" r:id="rId54"/>
    <p:sldId id="375" r:id="rId55"/>
    <p:sldId id="415" r:id="rId56"/>
    <p:sldId id="366" r:id="rId57"/>
    <p:sldId id="436" r:id="rId58"/>
    <p:sldId id="437" r:id="rId59"/>
    <p:sldId id="438" r:id="rId60"/>
    <p:sldId id="439" r:id="rId61"/>
    <p:sldId id="258" r:id="rId62"/>
    <p:sldId id="259" r:id="rId63"/>
    <p:sldId id="267" r:id="rId64"/>
    <p:sldId id="277" r:id="rId65"/>
    <p:sldId id="286" r:id="rId66"/>
    <p:sldId id="346" r:id="rId67"/>
    <p:sldId id="370" r:id="rId68"/>
    <p:sldId id="296" r:id="rId69"/>
    <p:sldId id="297" r:id="rId70"/>
    <p:sldId id="304" r:id="rId71"/>
    <p:sldId id="306" r:id="rId72"/>
    <p:sldId id="317" r:id="rId73"/>
    <p:sldId id="319" r:id="rId74"/>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A0A3"/>
    <a:srgbClr val="EF4E23"/>
    <a:srgbClr val="076324"/>
    <a:srgbClr val="424242"/>
    <a:srgbClr val="FB7545"/>
    <a:srgbClr val="C8C8C9"/>
    <a:srgbClr val="CCCDD0"/>
    <a:srgbClr val="0B5955"/>
    <a:srgbClr val="13968F"/>
    <a:srgbClr val="13948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4600" autoAdjust="0"/>
    <p:restoredTop sz="84387" autoAdjust="0"/>
  </p:normalViewPr>
  <p:slideViewPr>
    <p:cSldViewPr>
      <p:cViewPr>
        <p:scale>
          <a:sx n="100" d="100"/>
          <a:sy n="100" d="100"/>
        </p:scale>
        <p:origin x="1974" y="342"/>
      </p:cViewPr>
      <p:guideLst>
        <p:guide orient="horz" pos="3239"/>
        <p:guide pos="5759"/>
      </p:guideLst>
    </p:cSldViewPr>
  </p:slideViewPr>
  <p:outlineViewPr>
    <p:cViewPr>
      <p:scale>
        <a:sx n="33" d="100"/>
        <a:sy n="33" d="100"/>
      </p:scale>
      <p:origin x="0" y="-4662"/>
    </p:cViewPr>
  </p:outlineViewPr>
  <p:notesTextViewPr>
    <p:cViewPr>
      <p:scale>
        <a:sx n="100" d="100"/>
        <a:sy n="100" d="100"/>
      </p:scale>
      <p:origin x="0" y="0"/>
    </p:cViewPr>
  </p:notesTextViewPr>
  <p:sorterViewPr>
    <p:cViewPr>
      <p:scale>
        <a:sx n="60" d="100"/>
        <a:sy n="60" d="100"/>
      </p:scale>
      <p:origin x="0" y="0"/>
    </p:cViewPr>
  </p:sorterViewPr>
  <p:notesViewPr>
    <p:cSldViewPr>
      <p:cViewPr varScale="1">
        <p:scale>
          <a:sx n="82" d="100"/>
          <a:sy n="82" d="100"/>
        </p:scale>
        <p:origin x="395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r>
              <a:rPr lang="en-US" sz="1600" b="1" dirty="0">
                <a:latin typeface="Roboto Light" panose="02000000000000000000" pitchFamily="2" charset="0"/>
                <a:ea typeface="Roboto Light" panose="02000000000000000000" pitchFamily="2" charset="0"/>
              </a:rPr>
              <a:t>Ownership of Mobile Media Platforms, over Time</a:t>
            </a:r>
          </a:p>
          <a:p>
            <a:pPr algn="l">
              <a:defRPr/>
            </a:pPr>
            <a:r>
              <a:rPr lang="en-US" sz="1400" dirty="0">
                <a:latin typeface="Roboto Light" panose="02000000000000000000" pitchFamily="2" charset="0"/>
                <a:ea typeface="Roboto Light" panose="02000000000000000000" pitchFamily="2" charset="0"/>
              </a:rPr>
              <a:t>Among 0- to 8-year-olds, percent with each of the following in the home: </a:t>
            </a:r>
          </a:p>
        </c:rich>
      </c:tx>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9161935220416896"/>
          <c:y val="0.2130758655168104"/>
          <c:w val="0.54120662237774475"/>
          <c:h val="0.74346456692913387"/>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Any mobile device</c:v>
                </c:pt>
                <c:pt idx="1">
                  <c:v>iPod Touch/similar</c:v>
                </c:pt>
                <c:pt idx="2">
                  <c:v>Tablet</c:v>
                </c:pt>
                <c:pt idx="3">
                  <c:v>Smartphone</c:v>
                </c:pt>
              </c:strCache>
            </c:strRef>
          </c:cat>
          <c:val>
            <c:numRef>
              <c:f>Sheet1!$B$2:$B$5</c:f>
              <c:numCache>
                <c:formatCode>General</c:formatCode>
                <c:ptCount val="4"/>
                <c:pt idx="0">
                  <c:v>0.52</c:v>
                </c:pt>
                <c:pt idx="1">
                  <c:v>0.21</c:v>
                </c:pt>
                <c:pt idx="2">
                  <c:v>0.08</c:v>
                </c:pt>
                <c:pt idx="3">
                  <c:v>0.41</c:v>
                </c:pt>
              </c:numCache>
            </c:numRef>
          </c:val>
        </c:ser>
        <c:ser>
          <c:idx val="1"/>
          <c:order val="1"/>
          <c:tx>
            <c:strRef>
              <c:f>Sheet1!$C$1</c:f>
              <c:strCache>
                <c:ptCount val="1"/>
                <c:pt idx="0">
                  <c:v>2013</c:v>
                </c:pt>
              </c:strCache>
            </c:strRef>
          </c:tx>
          <c:spPr>
            <a:solidFill>
              <a:schemeClr val="accent4"/>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Any mobile device</c:v>
                </c:pt>
                <c:pt idx="1">
                  <c:v>iPod Touch/similar</c:v>
                </c:pt>
                <c:pt idx="2">
                  <c:v>Tablet</c:v>
                </c:pt>
                <c:pt idx="3">
                  <c:v>Smartphone</c:v>
                </c:pt>
              </c:strCache>
            </c:strRef>
          </c:cat>
          <c:val>
            <c:numRef>
              <c:f>Sheet1!$C$2:$C$5</c:f>
              <c:numCache>
                <c:formatCode>General</c:formatCode>
                <c:ptCount val="4"/>
                <c:pt idx="0">
                  <c:v>0.75</c:v>
                </c:pt>
                <c:pt idx="1">
                  <c:v>0.27</c:v>
                </c:pt>
                <c:pt idx="2">
                  <c:v>0.4</c:v>
                </c:pt>
                <c:pt idx="3">
                  <c:v>0.63</c:v>
                </c:pt>
              </c:numCache>
            </c:numRef>
          </c:val>
        </c:ser>
        <c:dLbls>
          <c:dLblPos val="outEnd"/>
          <c:showLegendKey val="0"/>
          <c:showVal val="1"/>
          <c:showCatName val="0"/>
          <c:showSerName val="0"/>
          <c:showPercent val="0"/>
          <c:showBubbleSize val="0"/>
        </c:dLbls>
        <c:gapWidth val="76"/>
        <c:axId val="1526385152"/>
        <c:axId val="1526378624"/>
      </c:barChart>
      <c:catAx>
        <c:axId val="15263851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26378624"/>
        <c:crosses val="autoZero"/>
        <c:auto val="1"/>
        <c:lblAlgn val="ctr"/>
        <c:lblOffset val="100"/>
        <c:noMultiLvlLbl val="0"/>
      </c:catAx>
      <c:valAx>
        <c:axId val="1526378624"/>
        <c:scaling>
          <c:orientation val="minMax"/>
        </c:scaling>
        <c:delete val="1"/>
        <c:axPos val="b"/>
        <c:numFmt formatCode="General" sourceLinked="1"/>
        <c:majorTickMark val="none"/>
        <c:minorTickMark val="none"/>
        <c:tickLblPos val="nextTo"/>
        <c:crossAx val="1526385152"/>
        <c:crosses val="autoZero"/>
        <c:crossBetween val="between"/>
      </c:valAx>
      <c:spPr>
        <a:noFill/>
        <a:ln>
          <a:noFill/>
        </a:ln>
        <a:effectLst/>
      </c:spPr>
    </c:plotArea>
    <c:legend>
      <c:legendPos val="r"/>
      <c:layout>
        <c:manualLayout>
          <c:xMode val="edge"/>
          <c:yMode val="edge"/>
          <c:x val="0.85274328306306968"/>
          <c:y val="0.51993505715932054"/>
          <c:w val="6.7217666987973379E-2"/>
          <c:h val="0.1773284802467800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400" b="1" i="0" u="none" strike="noStrike" baseline="0" dirty="0" smtClean="0">
                <a:latin typeface="Roboto Light" panose="02000000000000000000" pitchFamily="2" charset="0"/>
                <a:ea typeface="Roboto Light" panose="02000000000000000000" pitchFamily="2" charset="0"/>
              </a:rPr>
              <a:t>Screen Media Use, by Platform, over Time</a:t>
            </a:r>
            <a:endParaRPr lang="en-US" sz="1400" b="0" i="0" u="none" strike="noStrike" baseline="0" dirty="0" smtClean="0">
              <a:latin typeface="Roboto Light" panose="02000000000000000000" pitchFamily="2" charset="0"/>
              <a:ea typeface="Roboto Light" panose="02000000000000000000" pitchFamily="2" charset="0"/>
            </a:endParaRPr>
          </a:p>
          <a:p>
            <a:pPr algn="l">
              <a:defRPr sz="1400"/>
            </a:pPr>
            <a:r>
              <a:rPr lang="en-US" sz="1400" b="0" i="0" u="none" strike="noStrike" baseline="0" dirty="0" smtClean="0">
                <a:latin typeface="Roboto Light" panose="02000000000000000000" pitchFamily="2" charset="0"/>
                <a:ea typeface="Roboto Light" panose="02000000000000000000" pitchFamily="2" charset="0"/>
              </a:rPr>
              <a:t>Among children age 0-8, average time spent per day using:</a:t>
            </a:r>
            <a:endParaRPr lang="en-US" sz="1400" dirty="0">
              <a:latin typeface="Roboto Light" panose="02000000000000000000" pitchFamily="2" charset="0"/>
              <a:ea typeface="Roboto Light" panose="02000000000000000000" pitchFamily="2" charset="0"/>
            </a:endParaRPr>
          </a:p>
        </c:rich>
      </c:tx>
      <c:layout>
        <c:manualLayout>
          <c:xMode val="edge"/>
          <c:yMode val="edge"/>
          <c:x val="0.14403724466167309"/>
          <c:y val="4.3324971614773243E-2"/>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224753937007874"/>
          <c:y val="0.23021572772336635"/>
          <c:w val="0.76185998847833025"/>
          <c:h val="0.71353450305083499"/>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dLbl>
              <c:idx val="0"/>
              <c:layout/>
              <c:tx>
                <c:rich>
                  <a:bodyPr/>
                  <a:lstStyle/>
                  <a:p>
                    <a:r>
                      <a:rPr lang="en-US" smtClean="0"/>
                      <a:t>:</a:t>
                    </a:r>
                    <a:fld id="{2AC6186F-D44A-44D4-BA97-450CC2C6ACFD}"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r>
                      <a:rPr lang="en-US" smtClean="0"/>
                      <a:t>:</a:t>
                    </a:r>
                    <a:fld id="{B52C52D7-6856-4098-A1C9-7BFE427BA18D}"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2"/>
              <c:layout/>
              <c:tx>
                <c:rich>
                  <a:bodyPr/>
                  <a:lstStyle/>
                  <a:p>
                    <a:r>
                      <a:rPr lang="en-US" smtClean="0"/>
                      <a:t>:</a:t>
                    </a:r>
                    <a:fld id="{62A37B2D-8E62-403A-BB0F-A25DADAC14DA}"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3"/>
              <c:layout/>
              <c:tx>
                <c:rich>
                  <a:bodyPr/>
                  <a:lstStyle/>
                  <a:p>
                    <a:r>
                      <a:rPr lang="en-US" smtClean="0"/>
                      <a:t>:</a:t>
                    </a:r>
                    <a:fld id="{6004D1B7-1FF6-4520-BC65-62AD3838C14F}"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4"/>
              <c:layout/>
              <c:tx>
                <c:rich>
                  <a:bodyPr/>
                  <a:lstStyle/>
                  <a:p>
                    <a:r>
                      <a:rPr lang="en-US" smtClean="0"/>
                      <a:t>1:09</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dLbl>
              <c:idx val="5"/>
              <c:layout/>
              <c:tx>
                <c:rich>
                  <a:bodyPr/>
                  <a:lstStyle/>
                  <a:p>
                    <a:r>
                      <a:rPr lang="en-US" dirty="0" smtClean="0"/>
                      <a:t>2:16</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Mobile Devices</c:v>
                </c:pt>
                <c:pt idx="1">
                  <c:v>Video Games</c:v>
                </c:pt>
                <c:pt idx="2">
                  <c:v>Computers</c:v>
                </c:pt>
                <c:pt idx="3">
                  <c:v>DVDs</c:v>
                </c:pt>
                <c:pt idx="4">
                  <c:v>Television</c:v>
                </c:pt>
                <c:pt idx="5">
                  <c:v>Total Screen Time</c:v>
                </c:pt>
              </c:strCache>
            </c:strRef>
          </c:cat>
          <c:val>
            <c:numRef>
              <c:f>Sheet1!$B$2:$B$7</c:f>
              <c:numCache>
                <c:formatCode>General</c:formatCode>
                <c:ptCount val="6"/>
                <c:pt idx="0">
                  <c:v>5</c:v>
                </c:pt>
                <c:pt idx="1">
                  <c:v>14</c:v>
                </c:pt>
                <c:pt idx="2">
                  <c:v>17</c:v>
                </c:pt>
                <c:pt idx="3">
                  <c:v>31</c:v>
                </c:pt>
                <c:pt idx="4">
                  <c:v>69</c:v>
                </c:pt>
                <c:pt idx="5">
                  <c:v>136</c:v>
                </c:pt>
              </c:numCache>
            </c:numRef>
          </c:val>
        </c:ser>
        <c:ser>
          <c:idx val="1"/>
          <c:order val="1"/>
          <c:tx>
            <c:strRef>
              <c:f>Sheet1!$C$1</c:f>
              <c:strCache>
                <c:ptCount val="1"/>
                <c:pt idx="0">
                  <c:v>2013</c:v>
                </c:pt>
              </c:strCache>
            </c:strRef>
          </c:tx>
          <c:spPr>
            <a:solidFill>
              <a:schemeClr val="accent4"/>
            </a:solidFill>
            <a:ln>
              <a:noFill/>
            </a:ln>
            <a:effectLst/>
          </c:spPr>
          <c:invertIfNegative val="0"/>
          <c:dLbls>
            <c:dLbl>
              <c:idx val="0"/>
              <c:layout/>
              <c:tx>
                <c:rich>
                  <a:bodyPr/>
                  <a:lstStyle/>
                  <a:p>
                    <a:r>
                      <a:rPr lang="en-US" smtClean="0"/>
                      <a:t>:</a:t>
                    </a:r>
                    <a:fld id="{2A2FF398-9099-482B-A9C0-217329175375}"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r>
                      <a:rPr lang="en-US" smtClean="0"/>
                      <a:t>:</a:t>
                    </a:r>
                    <a:fld id="{A261B9EC-F236-43E3-A7E8-154EDD068224}"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2"/>
              <c:layout/>
              <c:tx>
                <c:rich>
                  <a:bodyPr/>
                  <a:lstStyle/>
                  <a:p>
                    <a:r>
                      <a:rPr lang="en-US" smtClean="0"/>
                      <a:t>:</a:t>
                    </a:r>
                    <a:fld id="{82919314-AB4E-48C0-BEAA-1384720A6FAF}"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3"/>
              <c:layout/>
              <c:tx>
                <c:rich>
                  <a:bodyPr/>
                  <a:lstStyle/>
                  <a:p>
                    <a:r>
                      <a:rPr lang="en-US" smtClean="0"/>
                      <a:t>:</a:t>
                    </a:r>
                    <a:fld id="{21C172D2-A0F6-4F6E-82E2-34D0FC6D06C0}"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4"/>
              <c:layout/>
              <c:tx>
                <c:rich>
                  <a:bodyPr/>
                  <a:lstStyle/>
                  <a:p>
                    <a:r>
                      <a:rPr lang="en-US" smtClean="0"/>
                      <a:t>:</a:t>
                    </a:r>
                    <a:fld id="{005B6FD0-A1B3-4261-B422-E400F71273C8}"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5"/>
              <c:layout/>
              <c:tx>
                <c:rich>
                  <a:bodyPr/>
                  <a:lstStyle/>
                  <a:p>
                    <a:r>
                      <a:rPr lang="en-US" smtClean="0"/>
                      <a:t>1:55</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Mobile Devices</c:v>
                </c:pt>
                <c:pt idx="1">
                  <c:v>Video Games</c:v>
                </c:pt>
                <c:pt idx="2">
                  <c:v>Computers</c:v>
                </c:pt>
                <c:pt idx="3">
                  <c:v>DVDs</c:v>
                </c:pt>
                <c:pt idx="4">
                  <c:v>Television</c:v>
                </c:pt>
                <c:pt idx="5">
                  <c:v>Total Screen Time</c:v>
                </c:pt>
              </c:strCache>
            </c:strRef>
          </c:cat>
          <c:val>
            <c:numRef>
              <c:f>Sheet1!$C$2:$C$7</c:f>
              <c:numCache>
                <c:formatCode>General</c:formatCode>
                <c:ptCount val="6"/>
                <c:pt idx="0">
                  <c:v>15</c:v>
                </c:pt>
                <c:pt idx="1">
                  <c:v>10</c:v>
                </c:pt>
                <c:pt idx="2">
                  <c:v>11</c:v>
                </c:pt>
                <c:pt idx="3">
                  <c:v>22</c:v>
                </c:pt>
                <c:pt idx="4">
                  <c:v>57</c:v>
                </c:pt>
                <c:pt idx="5">
                  <c:v>115</c:v>
                </c:pt>
              </c:numCache>
            </c:numRef>
          </c:val>
        </c:ser>
        <c:dLbls>
          <c:dLblPos val="outEnd"/>
          <c:showLegendKey val="0"/>
          <c:showVal val="1"/>
          <c:showCatName val="0"/>
          <c:showSerName val="0"/>
          <c:showPercent val="0"/>
          <c:showBubbleSize val="0"/>
        </c:dLbls>
        <c:gapWidth val="59"/>
        <c:overlap val="-1"/>
        <c:axId val="1393701424"/>
        <c:axId val="1393701968"/>
      </c:barChart>
      <c:catAx>
        <c:axId val="13937014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701968"/>
        <c:crosses val="autoZero"/>
        <c:auto val="1"/>
        <c:lblAlgn val="ctr"/>
        <c:lblOffset val="100"/>
        <c:noMultiLvlLbl val="0"/>
      </c:catAx>
      <c:valAx>
        <c:axId val="1393701968"/>
        <c:scaling>
          <c:orientation val="minMax"/>
        </c:scaling>
        <c:delete val="1"/>
        <c:axPos val="b"/>
        <c:numFmt formatCode="General" sourceLinked="1"/>
        <c:majorTickMark val="none"/>
        <c:minorTickMark val="none"/>
        <c:tickLblPos val="nextTo"/>
        <c:crossAx val="1393701424"/>
        <c:crosses val="autoZero"/>
        <c:crossBetween val="between"/>
      </c:valAx>
      <c:spPr>
        <a:noFill/>
        <a:ln>
          <a:noFill/>
        </a:ln>
        <a:effectLst/>
      </c:spPr>
    </c:plotArea>
    <c:legend>
      <c:legendPos val="r"/>
      <c:layout>
        <c:manualLayout>
          <c:xMode val="edge"/>
          <c:yMode val="edge"/>
          <c:x val="0.78819886747432888"/>
          <c:y val="0.66140116864055531"/>
          <c:w val="9.2039330875598804E-2"/>
          <c:h val="0.149940921804469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Roboto Light" panose="02000000000000000000" pitchFamily="2" charset="0"/>
                <a:ea typeface="Roboto Light" panose="02000000000000000000" pitchFamily="2" charset="0"/>
                <a:cs typeface="+mn-cs"/>
              </a:defRPr>
            </a:pPr>
            <a:r>
              <a:rPr lang="en-US" sz="1400" b="1" i="0" u="none" strike="noStrike" baseline="0" dirty="0" smtClean="0">
                <a:latin typeface="Roboto Light" panose="02000000000000000000" pitchFamily="2" charset="0"/>
                <a:ea typeface="Roboto Light" panose="02000000000000000000" pitchFamily="2" charset="0"/>
              </a:rPr>
              <a:t>Time Spent with Media, by Activity, over Time</a:t>
            </a:r>
          </a:p>
          <a:p>
            <a:pPr algn="l">
              <a:defRPr sz="1400">
                <a:latin typeface="Roboto Light" panose="02000000000000000000" pitchFamily="2" charset="0"/>
                <a:ea typeface="Roboto Light" panose="02000000000000000000" pitchFamily="2" charset="0"/>
              </a:defRPr>
            </a:pPr>
            <a:r>
              <a:rPr lang="en-US" sz="1400" b="0" i="0" u="none" strike="noStrike" baseline="0" dirty="0" smtClean="0">
                <a:latin typeface="Roboto Light" panose="02000000000000000000" pitchFamily="2" charset="0"/>
                <a:ea typeface="Roboto Light" panose="02000000000000000000" pitchFamily="2" charset="0"/>
              </a:rPr>
              <a:t>Among 0- to 8-year-olds, average amount of time spent in a typical day:</a:t>
            </a:r>
            <a:endParaRPr lang="en-US" sz="1400" dirty="0">
              <a:latin typeface="Roboto Light" panose="02000000000000000000" pitchFamily="2" charset="0"/>
              <a:ea typeface="Roboto Light" panose="02000000000000000000" pitchFamily="2" charset="0"/>
            </a:endParaRPr>
          </a:p>
        </c:rich>
      </c:tx>
      <c:layout>
        <c:manualLayout>
          <c:xMode val="edge"/>
          <c:yMode val="edge"/>
          <c:x val="0.1213702914534823"/>
          <c:y val="4.7410157906312672E-2"/>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title>
    <c:autoTitleDeleted val="0"/>
    <c:plotArea>
      <c:layout>
        <c:manualLayout>
          <c:layoutTarget val="inner"/>
          <c:xMode val="edge"/>
          <c:yMode val="edge"/>
          <c:x val="0.29161935220416896"/>
          <c:y val="0.28497455748186107"/>
          <c:w val="0.64521698622983803"/>
          <c:h val="0.71107459602594614"/>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dLbl>
              <c:idx val="0"/>
              <c:layout/>
              <c:tx>
                <c:rich>
                  <a:bodyPr/>
                  <a:lstStyle/>
                  <a:p>
                    <a:r>
                      <a:rPr lang="en-US" smtClean="0"/>
                      <a:t>:29</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tx>
                <c:rich>
                  <a:bodyPr/>
                  <a:lstStyle/>
                  <a:p>
                    <a:r>
                      <a:rPr lang="en-US" smtClean="0"/>
                      <a:t>2:16</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Reading/being read to</c:v>
                </c:pt>
                <c:pt idx="1">
                  <c:v>Total screen media</c:v>
                </c:pt>
              </c:strCache>
            </c:strRef>
          </c:cat>
          <c:val>
            <c:numRef>
              <c:f>Sheet1!$B$2:$B$3</c:f>
              <c:numCache>
                <c:formatCode>General</c:formatCode>
                <c:ptCount val="2"/>
                <c:pt idx="0">
                  <c:v>29</c:v>
                </c:pt>
                <c:pt idx="1">
                  <c:v>136</c:v>
                </c:pt>
              </c:numCache>
            </c:numRef>
          </c:val>
        </c:ser>
        <c:ser>
          <c:idx val="1"/>
          <c:order val="1"/>
          <c:tx>
            <c:strRef>
              <c:f>Sheet1!$C$1</c:f>
              <c:strCache>
                <c:ptCount val="1"/>
                <c:pt idx="0">
                  <c:v>2013</c:v>
                </c:pt>
              </c:strCache>
            </c:strRef>
          </c:tx>
          <c:spPr>
            <a:solidFill>
              <a:schemeClr val="accent4"/>
            </a:solidFill>
            <a:ln>
              <a:noFill/>
            </a:ln>
            <a:effectLst/>
          </c:spPr>
          <c:invertIfNegative val="0"/>
          <c:dLbls>
            <c:dLbl>
              <c:idx val="0"/>
              <c:layout/>
              <c:tx>
                <c:rich>
                  <a:bodyPr/>
                  <a:lstStyle/>
                  <a:p>
                    <a:r>
                      <a:rPr lang="en-US" smtClean="0"/>
                      <a:t>:</a:t>
                    </a:r>
                    <a:fld id="{828A9CD5-2A57-4566-8278-353845C7E3B8}" type="VALUE">
                      <a:rPr lang="en-US" smtClean="0"/>
                      <a:pPr/>
                      <a:t>[VALUE]</a:t>
                    </a:fld>
                    <a:endParaRPr lang="en-US" smtClean="0"/>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r>
                      <a:rPr lang="en-US" smtClean="0"/>
                      <a:t>1:55</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Reading/being read to</c:v>
                </c:pt>
                <c:pt idx="1">
                  <c:v>Total screen media</c:v>
                </c:pt>
              </c:strCache>
            </c:strRef>
          </c:cat>
          <c:val>
            <c:numRef>
              <c:f>Sheet1!$C$2:$C$3</c:f>
              <c:numCache>
                <c:formatCode>General</c:formatCode>
                <c:ptCount val="2"/>
                <c:pt idx="0">
                  <c:v>28</c:v>
                </c:pt>
                <c:pt idx="1">
                  <c:v>115</c:v>
                </c:pt>
              </c:numCache>
            </c:numRef>
          </c:val>
        </c:ser>
        <c:dLbls>
          <c:dLblPos val="outEnd"/>
          <c:showLegendKey val="0"/>
          <c:showVal val="1"/>
          <c:showCatName val="0"/>
          <c:showSerName val="0"/>
          <c:showPercent val="0"/>
          <c:showBubbleSize val="0"/>
        </c:dLbls>
        <c:gapWidth val="169"/>
        <c:axId val="1526381344"/>
        <c:axId val="1526382976"/>
      </c:barChart>
      <c:catAx>
        <c:axId val="15263813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0"/>
          <a:lstStyle/>
          <a:p>
            <a:pPr>
              <a:defRPr sz="1100" b="0" i="0" u="none" strike="noStrike" kern="1200" baseline="0">
                <a:solidFill>
                  <a:schemeClr val="tx1">
                    <a:lumMod val="65000"/>
                    <a:lumOff val="35000"/>
                  </a:schemeClr>
                </a:solidFill>
                <a:latin typeface="+mn-lt"/>
                <a:ea typeface="+mn-ea"/>
                <a:cs typeface="+mn-cs"/>
              </a:defRPr>
            </a:pPr>
            <a:endParaRPr lang="en-US"/>
          </a:p>
        </c:txPr>
        <c:crossAx val="1526382976"/>
        <c:crosses val="autoZero"/>
        <c:auto val="1"/>
        <c:lblAlgn val="ctr"/>
        <c:lblOffset val="100"/>
        <c:noMultiLvlLbl val="0"/>
      </c:catAx>
      <c:valAx>
        <c:axId val="1526382976"/>
        <c:scaling>
          <c:orientation val="minMax"/>
        </c:scaling>
        <c:delete val="1"/>
        <c:axPos val="b"/>
        <c:numFmt formatCode="General" sourceLinked="1"/>
        <c:majorTickMark val="none"/>
        <c:minorTickMark val="none"/>
        <c:tickLblPos val="nextTo"/>
        <c:crossAx val="1526381344"/>
        <c:crosses val="autoZero"/>
        <c:crossBetween val="between"/>
      </c:valAx>
      <c:spPr>
        <a:noFill/>
        <a:ln>
          <a:noFill/>
        </a:ln>
        <a:effectLst/>
      </c:spPr>
    </c:plotArea>
    <c:legend>
      <c:legendPos val="r"/>
      <c:layout>
        <c:manualLayout>
          <c:xMode val="edge"/>
          <c:yMode val="edge"/>
          <c:x val="0.78525171424747975"/>
          <c:y val="0.7122931366330264"/>
          <c:w val="0.11243102778792942"/>
          <c:h val="0.1616997474880237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3.2</c:v>
                </c:pt>
                <c:pt idx="1">
                  <c:v>3.2</c:v>
                </c:pt>
                <c:pt idx="2">
                  <c:v>1.4</c:v>
                </c:pt>
                <c:pt idx="3">
                  <c:v>1.2</c:v>
                </c:pt>
                <c:pt idx="4">
                  <c:v>1.4</c:v>
                </c:pt>
                <c:pt idx="5">
                  <c:v>1</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07A81-4303-4928-982F-CF079E3B588F}" type="datetimeFigureOut">
              <a:rPr lang="en-US" smtClean="0"/>
              <a:t>4/25/2015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559AFD-7756-454A-8DAF-492EEFB5774D}" type="slidenum">
              <a:rPr lang="en-US" smtClean="0"/>
              <a:t>‹#›</a:t>
            </a:fld>
            <a:endParaRPr lang="en-US"/>
          </a:p>
        </p:txBody>
      </p:sp>
    </p:spTree>
    <p:extLst>
      <p:ext uri="{BB962C8B-B14F-4D97-AF65-F5344CB8AC3E}">
        <p14:creationId xmlns:p14="http://schemas.microsoft.com/office/powerpoint/2010/main" val="2731765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CC8E7D-946F-2A4B-9209-2B2FFA2898B7}" type="datetimeFigureOut">
              <a:rPr lang="en-US" smtClean="0"/>
              <a:t>4/25/2015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15322-16FA-F946-85A5-C38FA9752892}" type="slidenum">
              <a:rPr lang="en-US" smtClean="0"/>
              <a:t>‹#›</a:t>
            </a:fld>
            <a:endParaRPr lang="en-US"/>
          </a:p>
        </p:txBody>
      </p:sp>
    </p:spTree>
    <p:extLst>
      <p:ext uri="{BB962C8B-B14F-4D97-AF65-F5344CB8AC3E}">
        <p14:creationId xmlns:p14="http://schemas.microsoft.com/office/powerpoint/2010/main" val="76018117"/>
      </p:ext>
    </p:extLst>
  </p:cSld>
  <p:clrMap bg1="lt1" tx1="dk1" bg2="lt2" tx2="dk2" accent1="accent1" accent2="accent2" accent3="accent3" accent4="accent4" accent5="accent5" accent6="accent6" hlink="hlink" folHlink="folHlink"/>
  <p:notesStyle>
    <a:lvl1pPr marL="0" algn="l" defTabSz="457148" rtl="0" eaLnBrk="1" latinLnBrk="0" hangingPunct="1">
      <a:defRPr sz="1200" kern="1200">
        <a:solidFill>
          <a:schemeClr val="tx1"/>
        </a:solidFill>
        <a:latin typeface="+mn-lt"/>
        <a:ea typeface="+mn-ea"/>
        <a:cs typeface="+mn-cs"/>
      </a:defRPr>
    </a:lvl1pPr>
    <a:lvl2pPr marL="457148" algn="l" defTabSz="457148" rtl="0" eaLnBrk="1" latinLnBrk="0" hangingPunct="1">
      <a:defRPr sz="1200" kern="1200">
        <a:solidFill>
          <a:schemeClr val="tx1"/>
        </a:solidFill>
        <a:latin typeface="+mn-lt"/>
        <a:ea typeface="+mn-ea"/>
        <a:cs typeface="+mn-cs"/>
      </a:defRPr>
    </a:lvl2pPr>
    <a:lvl3pPr marL="914296" algn="l" defTabSz="457148" rtl="0" eaLnBrk="1" latinLnBrk="0" hangingPunct="1">
      <a:defRPr sz="1200" kern="1200">
        <a:solidFill>
          <a:schemeClr val="tx1"/>
        </a:solidFill>
        <a:latin typeface="+mn-lt"/>
        <a:ea typeface="+mn-ea"/>
        <a:cs typeface="+mn-cs"/>
      </a:defRPr>
    </a:lvl3pPr>
    <a:lvl4pPr marL="1371444" algn="l" defTabSz="457148" rtl="0" eaLnBrk="1" latinLnBrk="0" hangingPunct="1">
      <a:defRPr sz="1200" kern="1200">
        <a:solidFill>
          <a:schemeClr val="tx1"/>
        </a:solidFill>
        <a:latin typeface="+mn-lt"/>
        <a:ea typeface="+mn-ea"/>
        <a:cs typeface="+mn-cs"/>
      </a:defRPr>
    </a:lvl4pPr>
    <a:lvl5pPr marL="1828592" algn="l" defTabSz="457148" rtl="0" eaLnBrk="1" latinLnBrk="0" hangingPunct="1">
      <a:defRPr sz="1200" kern="1200">
        <a:solidFill>
          <a:schemeClr val="tx1"/>
        </a:solidFill>
        <a:latin typeface="+mn-lt"/>
        <a:ea typeface="+mn-ea"/>
        <a:cs typeface="+mn-cs"/>
      </a:defRPr>
    </a:lvl5pPr>
    <a:lvl6pPr marL="2285740" algn="l" defTabSz="457148" rtl="0" eaLnBrk="1" latinLnBrk="0" hangingPunct="1">
      <a:defRPr sz="1200" kern="1200">
        <a:solidFill>
          <a:schemeClr val="tx1"/>
        </a:solidFill>
        <a:latin typeface="+mn-lt"/>
        <a:ea typeface="+mn-ea"/>
        <a:cs typeface="+mn-cs"/>
      </a:defRPr>
    </a:lvl6pPr>
    <a:lvl7pPr marL="2742888" algn="l" defTabSz="457148" rtl="0" eaLnBrk="1" latinLnBrk="0" hangingPunct="1">
      <a:defRPr sz="1200" kern="1200">
        <a:solidFill>
          <a:schemeClr val="tx1"/>
        </a:solidFill>
        <a:latin typeface="+mn-lt"/>
        <a:ea typeface="+mn-ea"/>
        <a:cs typeface="+mn-cs"/>
      </a:defRPr>
    </a:lvl7pPr>
    <a:lvl8pPr marL="3200036" algn="l" defTabSz="457148" rtl="0" eaLnBrk="1" latinLnBrk="0" hangingPunct="1">
      <a:defRPr sz="1200" kern="1200">
        <a:solidFill>
          <a:schemeClr val="tx1"/>
        </a:solidFill>
        <a:latin typeface="+mn-lt"/>
        <a:ea typeface="+mn-ea"/>
        <a:cs typeface="+mn-cs"/>
      </a:defRPr>
    </a:lvl8pPr>
    <a:lvl9pPr marL="3657184" algn="l" defTabSz="45714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a:t>
            </a:fld>
            <a:endParaRPr lang="en-US"/>
          </a:p>
        </p:txBody>
      </p:sp>
    </p:spTree>
    <p:extLst>
      <p:ext uri="{BB962C8B-B14F-4D97-AF65-F5344CB8AC3E}">
        <p14:creationId xmlns:p14="http://schemas.microsoft.com/office/powerpoint/2010/main" val="159318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quickly realize you are going to be debugging in production</a:t>
            </a:r>
          </a:p>
          <a:p>
            <a:pPr marL="171450" indent="-171450">
              <a:buFont typeface="Arial" panose="020B0604020202020204" pitchFamily="34" charset="0"/>
              <a:buChar char="•"/>
            </a:pPr>
            <a:r>
              <a:rPr lang="en-US" dirty="0" smtClean="0"/>
              <a:t>Its like have a test suite where the names of the tests are A, B, C, 3, 4, 5…yes you will know there is a problem because the baby is crying, but that no idea what is wrong.</a:t>
            </a:r>
          </a:p>
          <a:p>
            <a:pPr marL="171450" indent="-171450">
              <a:buFont typeface="Arial" panose="020B0604020202020204" pitchFamily="34" charset="0"/>
              <a:buChar char="•"/>
            </a:pPr>
            <a:r>
              <a:rPr lang="en-US" dirty="0" smtClean="0"/>
              <a:t>I guess you could say my first child is the Prototype for the second child, but I think there was more design and planning for the first</a:t>
            </a:r>
          </a:p>
          <a:p>
            <a:pPr marL="171450" indent="-171450">
              <a:buFont typeface="Arial" panose="020B0604020202020204" pitchFamily="34" charset="0"/>
              <a:buChar char="•"/>
            </a:pPr>
            <a:r>
              <a:rPr lang="en-US" dirty="0" smtClean="0"/>
              <a:t>So how do you overcome the difficulty of debugging in production?</a:t>
            </a:r>
          </a:p>
          <a:p>
            <a:pPr marL="628598" lvl="1" indent="-171450">
              <a:buFont typeface="Arial" panose="020B0604020202020204" pitchFamily="34" charset="0"/>
              <a:buChar char="•"/>
            </a:pPr>
            <a:r>
              <a:rPr lang="en-US" dirty="0" smtClean="0"/>
              <a:t>Research </a:t>
            </a:r>
          </a:p>
          <a:p>
            <a:pPr marL="628598" lvl="1" indent="-171450">
              <a:buFont typeface="Arial" panose="020B0604020202020204" pitchFamily="34" charset="0"/>
              <a:buChar char="•"/>
            </a:pPr>
            <a:r>
              <a:rPr lang="en-US" dirty="0" smtClean="0"/>
              <a:t>Practice</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12</a:t>
            </a:fld>
            <a:endParaRPr lang="en-US"/>
          </a:p>
        </p:txBody>
      </p:sp>
    </p:spTree>
    <p:extLst>
      <p:ext uri="{BB962C8B-B14F-4D97-AF65-F5344CB8AC3E}">
        <p14:creationId xmlns:p14="http://schemas.microsoft.com/office/powerpoint/2010/main" val="3004353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Selfies every week to view bump progress</a:t>
            </a:r>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Birth Planner</a:t>
            </a:r>
          </a:p>
          <a:p>
            <a:pPr marL="171450" indent="-171450">
              <a:buFont typeface="Arial" panose="020B0604020202020204" pitchFamily="34" charset="0"/>
              <a:buChar char="•"/>
            </a:pPr>
            <a:r>
              <a:rPr lang="en-US" dirty="0" smtClean="0"/>
              <a:t>Daily Updates on Baby</a:t>
            </a:r>
          </a:p>
          <a:p>
            <a:pPr marL="628598" lvl="1" indent="-171450">
              <a:buFont typeface="Arial" panose="020B0604020202020204" pitchFamily="34" charset="0"/>
              <a:buChar char="•"/>
            </a:pPr>
            <a:r>
              <a:rPr lang="en-US" dirty="0" smtClean="0"/>
              <a:t>My</a:t>
            </a:r>
            <a:r>
              <a:rPr lang="en-US" baseline="0" dirty="0" smtClean="0"/>
              <a:t> Pregnancy Today | Baby Center</a:t>
            </a:r>
          </a:p>
          <a:p>
            <a:pPr marL="171450" lvl="0" indent="-171450">
              <a:buFont typeface="Arial" panose="020B0604020202020204" pitchFamily="34" charset="0"/>
              <a:buChar char="•"/>
            </a:pPr>
            <a:r>
              <a:rPr lang="en-US" baseline="0" dirty="0" smtClean="0"/>
              <a:t>Weight Gain App</a:t>
            </a:r>
          </a:p>
          <a:p>
            <a:pPr marL="628598" lvl="1" indent="-171450">
              <a:buFont typeface="Arial" panose="020B0604020202020204" pitchFamily="34" charset="0"/>
              <a:buChar char="•"/>
            </a:pPr>
            <a:r>
              <a:rPr lang="en-US" dirty="0" smtClean="0"/>
              <a:t>Pregnancy Weight Calculator &amp; Baby Bump Weight Gain from Mobile Mom</a:t>
            </a:r>
          </a:p>
          <a:p>
            <a:pPr marL="171450" indent="-171450">
              <a:buFont typeface="Arial" panose="020B0604020202020204" pitchFamily="34" charset="0"/>
              <a:buChar char="•"/>
            </a:pPr>
            <a:r>
              <a:rPr lang="en-US" dirty="0" smtClean="0"/>
              <a:t>Contraction Timer</a:t>
            </a:r>
          </a:p>
          <a:p>
            <a:pPr marL="628598" lvl="1" indent="-171450">
              <a:buFont typeface="Arial" panose="020B0604020202020204" pitchFamily="34" charset="0"/>
              <a:buChar char="•"/>
            </a:pPr>
            <a:r>
              <a:rPr lang="en-US" dirty="0" smtClean="0"/>
              <a:t>Full Term – Labor Contraction</a:t>
            </a:r>
            <a:r>
              <a:rPr lang="en-US" baseline="0" dirty="0" smtClean="0"/>
              <a:t> Timer</a:t>
            </a:r>
            <a:endParaRPr lang="en-US" dirty="0" smtClean="0"/>
          </a:p>
          <a:p>
            <a:pPr marL="171450" indent="-171450">
              <a:buFont typeface="Arial" panose="020B0604020202020204" pitchFamily="34" charset="0"/>
              <a:buChar char="•"/>
            </a:pPr>
            <a:r>
              <a:rPr lang="en-US" dirty="0" smtClean="0"/>
              <a:t>Kick</a:t>
            </a:r>
            <a:r>
              <a:rPr lang="en-US" baseline="0" dirty="0" smtClean="0"/>
              <a:t> Counter</a:t>
            </a:r>
          </a:p>
          <a:p>
            <a:pPr marL="628598" lvl="1" indent="-171450">
              <a:buFont typeface="Arial" panose="020B0604020202020204" pitchFamily="34" charset="0"/>
              <a:buChar char="•"/>
            </a:pPr>
            <a:r>
              <a:rPr lang="en-US" baseline="0" dirty="0" smtClean="0"/>
              <a:t>Baby Kicks Monitor</a:t>
            </a:r>
          </a:p>
          <a:p>
            <a:pPr marL="171450" indent="-171450">
              <a:buFont typeface="Arial" panose="020B0604020202020204" pitchFamily="34" charset="0"/>
              <a:buChar char="•"/>
            </a:pPr>
            <a:r>
              <a:rPr lang="en-US" baseline="0" dirty="0" smtClean="0"/>
              <a:t>Baby Registry</a:t>
            </a:r>
          </a:p>
          <a:p>
            <a:pPr marL="628598" lvl="1" indent="-171450">
              <a:buFont typeface="Arial" panose="020B0604020202020204" pitchFamily="34" charset="0"/>
              <a:buChar char="•"/>
            </a:pPr>
            <a:r>
              <a:rPr lang="en-US" baseline="0" dirty="0" err="1" smtClean="0"/>
              <a:t>BabyList</a:t>
            </a:r>
            <a:r>
              <a:rPr lang="en-US" baseline="0" dirty="0" smtClean="0"/>
              <a:t> Baby Registry</a:t>
            </a:r>
          </a:p>
          <a:p>
            <a:pPr marL="171450" indent="-171450">
              <a:buFont typeface="Arial" panose="020B0604020202020204" pitchFamily="34" charset="0"/>
              <a:buChar char="•"/>
            </a:pPr>
            <a:r>
              <a:rPr lang="en-US" baseline="0" dirty="0" smtClean="0"/>
              <a:t>Baby Names App</a:t>
            </a:r>
          </a:p>
          <a:p>
            <a:pPr marL="628598" lvl="1" indent="-171450">
              <a:buFont typeface="Arial" panose="020B0604020202020204" pitchFamily="34" charset="0"/>
              <a:buChar char="•"/>
            </a:pPr>
            <a:r>
              <a:rPr lang="en-US" baseline="0" dirty="0" smtClean="0"/>
              <a:t>Baby Names!!</a:t>
            </a:r>
            <a:endParaRPr lang="en-US" baseline="0" dirty="0"/>
          </a:p>
          <a:p>
            <a:pPr marL="171450" lvl="0" indent="-171450">
              <a:buFont typeface="Arial" panose="020B0604020202020204" pitchFamily="34" charset="0"/>
              <a:buChar char="•"/>
            </a:pPr>
            <a:r>
              <a:rPr lang="en-US" baseline="0" dirty="0" smtClean="0"/>
              <a:t>Due Date Pool</a:t>
            </a:r>
          </a:p>
          <a:p>
            <a:pPr marL="628598" lvl="1" indent="-171450">
              <a:buFont typeface="Arial" panose="020B0604020202020204" pitchFamily="34" charset="0"/>
              <a:buChar char="•"/>
            </a:pPr>
            <a:r>
              <a:rPr lang="en-US" baseline="0" dirty="0" smtClean="0"/>
              <a:t>Baby Bookie</a:t>
            </a:r>
          </a:p>
        </p:txBody>
      </p:sp>
      <p:sp>
        <p:nvSpPr>
          <p:cNvPr id="4" name="Slide Number Placeholder 3"/>
          <p:cNvSpPr>
            <a:spLocks noGrp="1"/>
          </p:cNvSpPr>
          <p:nvPr>
            <p:ph type="sldNum" sz="quarter" idx="10"/>
          </p:nvPr>
        </p:nvSpPr>
        <p:spPr/>
        <p:txBody>
          <a:bodyPr/>
          <a:lstStyle/>
          <a:p>
            <a:fld id="{75115322-16FA-F946-85A5-C38FA9752892}" type="slidenum">
              <a:rPr lang="en-US" smtClean="0"/>
              <a:t>13</a:t>
            </a:fld>
            <a:endParaRPr lang="en-US"/>
          </a:p>
        </p:txBody>
      </p:sp>
    </p:spTree>
    <p:extLst>
      <p:ext uri="{BB962C8B-B14F-4D97-AF65-F5344CB8AC3E}">
        <p14:creationId xmlns:p14="http://schemas.microsoft.com/office/powerpoint/2010/main" val="2544375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14</a:t>
            </a:fld>
            <a:endParaRPr lang="en-US"/>
          </a:p>
        </p:txBody>
      </p:sp>
    </p:spTree>
    <p:extLst>
      <p:ext uri="{BB962C8B-B14F-4D97-AF65-F5344CB8AC3E}">
        <p14:creationId xmlns:p14="http://schemas.microsoft.com/office/powerpoint/2010/main" val="613505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Don’t pass out</a:t>
            </a:r>
          </a:p>
          <a:p>
            <a:pPr marL="171450" indent="-171450">
              <a:buFont typeface="Arial" panose="020B0604020202020204" pitchFamily="34" charset="0"/>
              <a:buChar char="•"/>
            </a:pPr>
            <a:r>
              <a:rPr lang="en-US" dirty="0" smtClean="0"/>
              <a:t>Bring chargers</a:t>
            </a:r>
          </a:p>
          <a:p>
            <a:pPr marL="171450" indent="-171450">
              <a:buFont typeface="Arial" panose="020B0604020202020204" pitchFamily="34" charset="0"/>
              <a:buChar char="•"/>
            </a:pPr>
            <a:r>
              <a:rPr lang="en-US" dirty="0" smtClean="0"/>
              <a:t>Music</a:t>
            </a:r>
            <a:r>
              <a:rPr lang="en-US" baseline="0" dirty="0" smtClean="0"/>
              <a:t> </a:t>
            </a:r>
          </a:p>
          <a:p>
            <a:pPr marL="628598" lvl="1" indent="-171450">
              <a:buFont typeface="Arial" panose="020B0604020202020204" pitchFamily="34" charset="0"/>
              <a:buChar char="•"/>
            </a:pPr>
            <a:r>
              <a:rPr lang="en-US" baseline="0" dirty="0" smtClean="0"/>
              <a:t>Playlists - </a:t>
            </a:r>
            <a:r>
              <a:rPr lang="en-US" dirty="0" smtClean="0"/>
              <a:t>Find music</a:t>
            </a:r>
            <a:r>
              <a:rPr lang="en-US" baseline="0" dirty="0" smtClean="0"/>
              <a:t> which soothes the mother to be</a:t>
            </a:r>
          </a:p>
          <a:p>
            <a:pPr marL="628598" lvl="1" indent="-171450">
              <a:buFont typeface="Arial" panose="020B0604020202020204" pitchFamily="34" charset="0"/>
              <a:buChar char="•"/>
            </a:pPr>
            <a:r>
              <a:rPr lang="en-US" baseline="0" dirty="0" smtClean="0"/>
              <a:t>Used Bluetooth speaker, so I could be by her side and adjust the music accordingly</a:t>
            </a:r>
          </a:p>
          <a:p>
            <a:pPr marL="171450" lvl="0" indent="-171450">
              <a:buFont typeface="Arial" panose="020B0604020202020204" pitchFamily="34" charset="0"/>
              <a:buChar char="•"/>
            </a:pPr>
            <a:r>
              <a:rPr lang="en-US" baseline="0" dirty="0" smtClean="0"/>
              <a:t>Entertainment</a:t>
            </a:r>
          </a:p>
          <a:p>
            <a:pPr marL="628598" lvl="1" indent="-171450">
              <a:buFont typeface="Arial" panose="020B0604020202020204" pitchFamily="34" charset="0"/>
              <a:buChar char="•"/>
            </a:pPr>
            <a:r>
              <a:rPr lang="en-US" baseline="0" dirty="0" smtClean="0"/>
              <a:t>A baby can take awhile, bring entertainment</a:t>
            </a:r>
          </a:p>
          <a:p>
            <a:pPr marL="171450" lvl="0" indent="-171450">
              <a:buFont typeface="Arial" panose="020B0604020202020204" pitchFamily="34" charset="0"/>
              <a:buChar char="•"/>
            </a:pPr>
            <a:r>
              <a:rPr lang="en-US" baseline="0" dirty="0" smtClean="0"/>
              <a:t>Don’t forget Chargers</a:t>
            </a:r>
          </a:p>
          <a:p>
            <a:pPr marL="171450" lvl="0" indent="-171450">
              <a:buFont typeface="Arial" panose="020B0604020202020204" pitchFamily="34" charset="0"/>
              <a:buChar char="•"/>
            </a:pPr>
            <a:r>
              <a:rPr lang="en-US" baseline="0" dirty="0" smtClean="0"/>
              <a:t>Announcement</a:t>
            </a:r>
          </a:p>
          <a:p>
            <a:pPr marL="628598" lvl="1" indent="-171450">
              <a:buFont typeface="Arial" panose="020B0604020202020204" pitchFamily="34" charset="0"/>
              <a:buChar char="•"/>
            </a:pPr>
            <a:r>
              <a:rPr lang="en-US" baseline="0" dirty="0" smtClean="0"/>
              <a:t>Email</a:t>
            </a:r>
          </a:p>
          <a:p>
            <a:pPr marL="1085746" lvl="2" indent="-171450">
              <a:buFont typeface="Arial" panose="020B0604020202020204" pitchFamily="34" charset="0"/>
              <a:buChar char="•"/>
            </a:pPr>
            <a:r>
              <a:rPr lang="en-US" baseline="0" dirty="0" smtClean="0"/>
              <a:t>Have prepared email with open areas for Full Name, length, weight, time born. </a:t>
            </a:r>
          </a:p>
          <a:p>
            <a:pPr marL="1085746" lvl="2" indent="-171450">
              <a:buFont typeface="Arial" panose="020B0604020202020204" pitchFamily="34" charset="0"/>
              <a:buChar char="•"/>
            </a:pPr>
            <a:r>
              <a:rPr lang="en-US" baseline="0" dirty="0" smtClean="0"/>
              <a:t>Include an appropriate picture</a:t>
            </a:r>
          </a:p>
          <a:p>
            <a:pPr marL="628598" lvl="1" indent="-171450">
              <a:buFont typeface="Arial" panose="020B0604020202020204" pitchFamily="34" charset="0"/>
              <a:buChar char="•"/>
            </a:pPr>
            <a:r>
              <a:rPr lang="en-US" baseline="0" dirty="0" smtClean="0"/>
              <a:t>Facebook or other social media</a:t>
            </a:r>
          </a:p>
          <a:p>
            <a:pPr marL="1085746" lvl="2" indent="-171450">
              <a:buFont typeface="Arial" panose="020B0604020202020204" pitchFamily="34" charset="0"/>
              <a:buChar char="•"/>
            </a:pPr>
            <a:r>
              <a:rPr lang="en-US" baseline="0" dirty="0" smtClean="0"/>
              <a:t>Be careful about providing too much information about the baby</a:t>
            </a:r>
          </a:p>
          <a:p>
            <a:pPr marL="1542894" lvl="3" indent="-171450">
              <a:buFont typeface="Arial" panose="020B0604020202020204" pitchFamily="34" charset="0"/>
              <a:buChar char="•"/>
            </a:pPr>
            <a:r>
              <a:rPr lang="en-US" baseline="0" dirty="0" smtClean="0"/>
              <a:t>Maybe just call it baby Everett with stats</a:t>
            </a:r>
          </a:p>
          <a:p>
            <a:pPr marL="1085746" lvl="2" indent="-171450">
              <a:buFont typeface="Arial" panose="020B0604020202020204" pitchFamily="34" charset="0"/>
              <a:buChar char="•"/>
            </a:pPr>
            <a:r>
              <a:rPr lang="en-US" baseline="0" dirty="0" smtClean="0"/>
              <a:t>Just FYI no one wants to see tweets on how many cm dilated you are!</a:t>
            </a:r>
          </a:p>
          <a:p>
            <a:pPr marL="628598" lvl="1" indent="-171450">
              <a:buFont typeface="Arial" panose="020B0604020202020204" pitchFamily="34" charset="0"/>
              <a:buChar char="•"/>
            </a:pPr>
            <a:r>
              <a:rPr lang="en-US" baseline="0" dirty="0" smtClean="0"/>
              <a:t>Service</a:t>
            </a:r>
          </a:p>
          <a:p>
            <a:pPr marL="1085746" lvl="2" indent="-171450">
              <a:buFont typeface="Arial" panose="020B0604020202020204" pitchFamily="34" charset="0"/>
              <a:buChar char="•"/>
            </a:pPr>
            <a:r>
              <a:rPr lang="en-US" baseline="0" dirty="0" smtClean="0"/>
              <a:t>Bornyet.com</a:t>
            </a:r>
          </a:p>
          <a:p>
            <a:pPr marL="1542894" lvl="3" indent="-171450">
              <a:buFont typeface="Arial" panose="020B0604020202020204" pitchFamily="34" charset="0"/>
              <a:buChar char="•"/>
            </a:pPr>
            <a:r>
              <a:rPr lang="en-US" baseline="0" dirty="0" smtClean="0"/>
              <a:t>Will let you have custom </a:t>
            </a:r>
            <a:r>
              <a:rPr lang="en-US" baseline="0" dirty="0" err="1" smtClean="0"/>
              <a:t>url</a:t>
            </a:r>
            <a:r>
              <a:rPr lang="en-US" baseline="0" dirty="0" smtClean="0"/>
              <a:t> for people to monitor</a:t>
            </a:r>
          </a:p>
          <a:p>
            <a:pPr marL="1542894" lvl="3" indent="-171450">
              <a:buFont typeface="Arial" panose="020B0604020202020204" pitchFamily="34" charset="0"/>
              <a:buChar char="•"/>
            </a:pPr>
            <a:r>
              <a:rPr lang="en-US" baseline="0" dirty="0" smtClean="0"/>
              <a:t>Create a list of people to email</a:t>
            </a:r>
          </a:p>
          <a:p>
            <a:pPr marL="1542894" lvl="3" indent="-171450">
              <a:buFont typeface="Arial" panose="020B0604020202020204" pitchFamily="34" charset="0"/>
              <a:buChar char="•"/>
            </a:pPr>
            <a:r>
              <a:rPr lang="en-US" baseline="0" dirty="0" smtClean="0"/>
              <a:t>Allow quick upload of picture and info then it does the work for you</a:t>
            </a:r>
          </a:p>
          <a:p>
            <a:pPr marL="1085746" lvl="2"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15</a:t>
            </a:fld>
            <a:endParaRPr lang="en-US"/>
          </a:p>
        </p:txBody>
      </p:sp>
    </p:spTree>
    <p:extLst>
      <p:ext uri="{BB962C8B-B14F-4D97-AF65-F5344CB8AC3E}">
        <p14:creationId xmlns:p14="http://schemas.microsoft.com/office/powerpoint/2010/main" val="1387210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lots of</a:t>
            </a:r>
            <a:r>
              <a:rPr lang="en-US" baseline="0" dirty="0" smtClean="0"/>
              <a:t> pictures, but maybe after he/she is cleaned up!</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16</a:t>
            </a:fld>
            <a:endParaRPr lang="en-US"/>
          </a:p>
        </p:txBody>
      </p:sp>
    </p:spTree>
    <p:extLst>
      <p:ext uri="{BB962C8B-B14F-4D97-AF65-F5344CB8AC3E}">
        <p14:creationId xmlns:p14="http://schemas.microsoft.com/office/powerpoint/2010/main" val="1203639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know if you can tell but I have a lot more grey</a:t>
            </a:r>
            <a:r>
              <a:rPr lang="en-US" baseline="0" dirty="0" smtClean="0"/>
              <a:t> hairs in </a:t>
            </a:r>
            <a:r>
              <a:rPr lang="en-US" baseline="0" smtClean="0"/>
              <a:t>the second one</a:t>
            </a:r>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17</a:t>
            </a:fld>
            <a:endParaRPr lang="en-US"/>
          </a:p>
        </p:txBody>
      </p:sp>
    </p:spTree>
    <p:extLst>
      <p:ext uri="{BB962C8B-B14F-4D97-AF65-F5344CB8AC3E}">
        <p14:creationId xmlns:p14="http://schemas.microsoft.com/office/powerpoint/2010/main" val="3644332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18</a:t>
            </a:fld>
            <a:endParaRPr lang="en-US"/>
          </a:p>
        </p:txBody>
      </p:sp>
    </p:spTree>
    <p:extLst>
      <p:ext uri="{BB962C8B-B14F-4D97-AF65-F5344CB8AC3E}">
        <p14:creationId xmlns:p14="http://schemas.microsoft.com/office/powerpoint/2010/main" val="3432899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Baby Tracking</a:t>
            </a:r>
          </a:p>
          <a:p>
            <a:pPr marL="628598" lvl="1" indent="-171450">
              <a:buFont typeface="Arial" panose="020B0604020202020204" pitchFamily="34" charset="0"/>
              <a:buChar char="•"/>
            </a:pPr>
            <a:r>
              <a:rPr lang="en-US" dirty="0" smtClean="0"/>
              <a:t>When</a:t>
            </a:r>
            <a:r>
              <a:rPr lang="en-US" baseline="0" dirty="0" smtClean="0"/>
              <a:t> you first get out of the hospital you are given a sheet to monitor feeding, diapering, and sleeping, which the nurses use to monitor baby</a:t>
            </a:r>
          </a:p>
          <a:p>
            <a:pPr marL="628598" lvl="1" indent="-171450">
              <a:buFont typeface="Arial" panose="020B0604020202020204" pitchFamily="34" charset="0"/>
              <a:buChar char="•"/>
            </a:pPr>
            <a:r>
              <a:rPr lang="en-US" baseline="0" dirty="0" smtClean="0"/>
              <a:t>There are apps which help you track this </a:t>
            </a:r>
          </a:p>
          <a:p>
            <a:pPr marL="628598" lvl="1" indent="-171450">
              <a:buFont typeface="Arial" panose="020B0604020202020204" pitchFamily="34" charset="0"/>
              <a:buChar char="•"/>
            </a:pPr>
            <a:r>
              <a:rPr lang="en-US" baseline="0" dirty="0" smtClean="0"/>
              <a:t>We used </a:t>
            </a:r>
            <a:r>
              <a:rPr lang="en-US" baseline="0" dirty="0" err="1" smtClean="0"/>
              <a:t>MammaBaby</a:t>
            </a:r>
            <a:r>
              <a:rPr lang="en-US" baseline="0" dirty="0" smtClean="0"/>
              <a:t> because it had some nice feeding timers and would sync across multiple devices, so I could time or Grandma could time</a:t>
            </a:r>
          </a:p>
          <a:p>
            <a:pPr marL="171450" lvl="0" indent="-171450">
              <a:buFont typeface="Arial" panose="020B0604020202020204" pitchFamily="34" charset="0"/>
              <a:buChar char="•"/>
            </a:pPr>
            <a:r>
              <a:rPr lang="en-US" baseline="0" dirty="0" smtClean="0"/>
              <a:t>Journaling</a:t>
            </a:r>
          </a:p>
          <a:p>
            <a:pPr marL="628598" lvl="1" indent="-171450">
              <a:buFont typeface="Arial" panose="020B0604020202020204" pitchFamily="34" charset="0"/>
              <a:buChar char="•"/>
            </a:pPr>
            <a:r>
              <a:rPr lang="en-US" baseline="0" dirty="0" smtClean="0"/>
              <a:t>For the first baby we created a hard copy baby book</a:t>
            </a:r>
          </a:p>
          <a:p>
            <a:pPr marL="628598" lvl="1" indent="-171450">
              <a:buFont typeface="Arial" panose="020B0604020202020204" pitchFamily="34" charset="0"/>
              <a:buChar char="•"/>
            </a:pPr>
            <a:r>
              <a:rPr lang="en-US" baseline="0" dirty="0" smtClean="0"/>
              <a:t>For the second we used a journaling service, you put in events as they happen and you can view them online, or get  book created</a:t>
            </a:r>
          </a:p>
          <a:p>
            <a:pPr marL="628598" lvl="1" indent="-171450">
              <a:buFont typeface="Arial" panose="020B0604020202020204" pitchFamily="34" charset="0"/>
              <a:buChar char="•"/>
            </a:pPr>
            <a:r>
              <a:rPr lang="en-US" baseline="0" dirty="0" err="1" smtClean="0"/>
              <a:t>LifeCake</a:t>
            </a:r>
            <a:r>
              <a:rPr lang="en-US" baseline="0" dirty="0" smtClean="0"/>
              <a:t> and </a:t>
            </a:r>
            <a:r>
              <a:rPr lang="en-US" baseline="0" dirty="0" err="1" smtClean="0"/>
              <a:t>DayOne</a:t>
            </a:r>
            <a:r>
              <a:rPr lang="en-US" baseline="0" dirty="0" smtClean="0"/>
              <a:t> are two such apps</a:t>
            </a:r>
          </a:p>
          <a:p>
            <a:pPr marL="1085746" lvl="2" indent="-171450">
              <a:buFont typeface="Arial" panose="020B0604020202020204" pitchFamily="34" charset="0"/>
              <a:buChar char="•"/>
            </a:pPr>
            <a:r>
              <a:rPr lang="en-US" baseline="0" dirty="0" err="1" smtClean="0"/>
              <a:t>LifeCake</a:t>
            </a:r>
            <a:r>
              <a:rPr lang="en-US" baseline="0" dirty="0" smtClean="0"/>
              <a:t> is specific to children and </a:t>
            </a:r>
            <a:r>
              <a:rPr lang="en-US" baseline="0" dirty="0" err="1" smtClean="0"/>
              <a:t>DayOne</a:t>
            </a:r>
            <a:r>
              <a:rPr lang="en-US" baseline="0" dirty="0" smtClean="0"/>
              <a:t> is more about journaling your life</a:t>
            </a:r>
          </a:p>
          <a:p>
            <a:pPr marL="171450" lvl="0" indent="-171450">
              <a:buFont typeface="Arial" panose="020B0604020202020204" pitchFamily="34" charset="0"/>
              <a:buChar char="•"/>
            </a:pPr>
            <a:r>
              <a:rPr lang="en-US" baseline="0" dirty="0" smtClean="0"/>
              <a:t>Safety</a:t>
            </a:r>
            <a:endParaRPr lang="en-US" dirty="0" smtClean="0"/>
          </a:p>
          <a:p>
            <a:pPr marL="628598" lvl="1" indent="-171450">
              <a:buFont typeface="Arial" panose="020B0604020202020204" pitchFamily="34" charset="0"/>
              <a:buChar char="•"/>
            </a:pPr>
            <a:r>
              <a:rPr lang="en-US" dirty="0" smtClean="0"/>
              <a:t>Remember</a:t>
            </a:r>
            <a:r>
              <a:rPr lang="en-US" baseline="0" dirty="0" smtClean="0"/>
              <a:t> Nationwide's controversial super bowl commercial about the boy dyeing? </a:t>
            </a:r>
          </a:p>
          <a:p>
            <a:pPr marL="628598" lvl="1" indent="-171450">
              <a:buFont typeface="Arial" panose="020B0604020202020204" pitchFamily="34" charset="0"/>
              <a:buChar char="•"/>
            </a:pPr>
            <a:r>
              <a:rPr lang="en-US" baseline="0" dirty="0" smtClean="0"/>
              <a:t>Well at least they created an app to help make your house safer, including checklists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19</a:t>
            </a:fld>
            <a:endParaRPr lang="en-US"/>
          </a:p>
        </p:txBody>
      </p:sp>
    </p:spTree>
    <p:extLst>
      <p:ext uri="{BB962C8B-B14F-4D97-AF65-F5344CB8AC3E}">
        <p14:creationId xmlns:p14="http://schemas.microsoft.com/office/powerpoint/2010/main" val="1783235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20</a:t>
            </a:fld>
            <a:endParaRPr lang="en-US"/>
          </a:p>
        </p:txBody>
      </p:sp>
    </p:spTree>
    <p:extLst>
      <p:ext uri="{BB962C8B-B14F-4D97-AF65-F5344CB8AC3E}">
        <p14:creationId xmlns:p14="http://schemas.microsoft.com/office/powerpoint/2010/main" val="3219771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Self closing strollers with phone charger, and wheels which generate power</a:t>
            </a:r>
          </a:p>
          <a:p>
            <a:pPr marL="628598" lvl="1" indent="-171450">
              <a:buFont typeface="Arial" panose="020B0604020202020204" pitchFamily="34" charset="0"/>
              <a:buChar char="•"/>
            </a:pPr>
            <a:r>
              <a:rPr lang="en-US" dirty="0" smtClean="0"/>
              <a:t>Origami Power-Folding</a:t>
            </a:r>
            <a:r>
              <a:rPr lang="en-US" baseline="0" dirty="0" smtClean="0"/>
              <a:t> stroller</a:t>
            </a:r>
            <a:endParaRPr lang="en-US" dirty="0" smtClean="0"/>
          </a:p>
          <a:p>
            <a:pPr marL="171450" indent="-171450">
              <a:buFont typeface="Arial" panose="020B0604020202020204" pitchFamily="34" charset="0"/>
              <a:buChar char="•"/>
            </a:pPr>
            <a:r>
              <a:rPr lang="en-US" dirty="0" smtClean="0"/>
              <a:t>Self warming bottles</a:t>
            </a:r>
          </a:p>
          <a:p>
            <a:pPr marL="628598" lvl="1" indent="-171450">
              <a:buFont typeface="Arial" panose="020B0604020202020204" pitchFamily="34" charset="0"/>
              <a:buChar char="•"/>
            </a:pPr>
            <a:r>
              <a:rPr lang="en-US" dirty="0" err="1" smtClean="0"/>
              <a:t>iiamo</a:t>
            </a:r>
            <a:r>
              <a:rPr lang="en-US" dirty="0" smtClean="0"/>
              <a:t> Go</a:t>
            </a:r>
          </a:p>
          <a:p>
            <a:pPr marL="628598" lvl="1" indent="-171450">
              <a:buFont typeface="Arial" panose="020B0604020202020204" pitchFamily="34" charset="0"/>
              <a:buChar char="•"/>
            </a:pPr>
            <a:r>
              <a:rPr lang="en-US" dirty="0" smtClean="0"/>
              <a:t>Salt and water –</a:t>
            </a:r>
            <a:r>
              <a:rPr lang="en-US" baseline="0" dirty="0" smtClean="0"/>
              <a:t> heating cartridge</a:t>
            </a:r>
            <a:endParaRPr lang="en-US" dirty="0" smtClean="0"/>
          </a:p>
          <a:p>
            <a:pPr marL="171450" indent="-171450">
              <a:buFont typeface="Arial" panose="020B0604020202020204" pitchFamily="34" charset="0"/>
              <a:buChar char="•"/>
            </a:pPr>
            <a:r>
              <a:rPr lang="en-US" dirty="0" smtClean="0"/>
              <a:t>Your own ultrasound, works with smart phone</a:t>
            </a:r>
          </a:p>
          <a:p>
            <a:pPr marL="628598" lvl="1" indent="-171450">
              <a:buFont typeface="Arial" panose="020B0604020202020204" pitchFamily="34" charset="0"/>
              <a:buChar char="•"/>
            </a:pPr>
            <a:r>
              <a:rPr lang="en-US" dirty="0" smtClean="0"/>
              <a:t>The </a:t>
            </a:r>
            <a:r>
              <a:rPr lang="en-US" dirty="0" err="1" smtClean="0"/>
              <a:t>MobiUS</a:t>
            </a:r>
            <a:r>
              <a:rPr lang="en-US" dirty="0" smtClean="0"/>
              <a:t> SP1 System</a:t>
            </a:r>
          </a:p>
          <a:p>
            <a:pPr marL="171450" lvl="0" indent="-171450">
              <a:buFont typeface="Arial" panose="020B0604020202020204" pitchFamily="34" charset="0"/>
              <a:buChar char="•"/>
            </a:pPr>
            <a:r>
              <a:rPr lang="en-US" dirty="0" smtClean="0"/>
              <a:t>Baby monitor with pulse oximetry boot, get heart rate and oxygen content of baby</a:t>
            </a:r>
          </a:p>
          <a:p>
            <a:pPr marL="628598" lvl="1" indent="-171450">
              <a:buFont typeface="Arial" panose="020B0604020202020204" pitchFamily="34" charset="0"/>
              <a:buChar char="•"/>
            </a:pPr>
            <a:r>
              <a:rPr lang="en-US" dirty="0" smtClean="0"/>
              <a:t>Owlet care</a:t>
            </a:r>
          </a:p>
          <a:p>
            <a:pPr marL="171450" indent="-171450">
              <a:buFont typeface="Arial" panose="020B0604020202020204" pitchFamily="34" charset="0"/>
              <a:buChar char="•"/>
            </a:pPr>
            <a:r>
              <a:rPr lang="en-US" dirty="0" smtClean="0"/>
              <a:t>Baby bouncer that moves like a human</a:t>
            </a:r>
          </a:p>
          <a:p>
            <a:pPr marL="628598" lvl="1" indent="-171450">
              <a:buFont typeface="Arial" panose="020B0604020202020204" pitchFamily="34" charset="0"/>
              <a:buChar char="•"/>
            </a:pPr>
            <a:r>
              <a:rPr lang="en-US" dirty="0" err="1" smtClean="0"/>
              <a:t>Rackaroo</a:t>
            </a:r>
            <a:endParaRPr lang="en-US" dirty="0" smtClean="0"/>
          </a:p>
          <a:p>
            <a:pPr marL="171450" indent="-171450">
              <a:buFont typeface="Arial" panose="020B0604020202020204" pitchFamily="34" charset="0"/>
              <a:buChar char="•"/>
            </a:pPr>
            <a:r>
              <a:rPr lang="en-US" dirty="0" smtClean="0"/>
              <a:t>Baby band which senses when baby kicks in belly and tweets it out</a:t>
            </a:r>
          </a:p>
          <a:p>
            <a:pPr marL="628598" lvl="1" indent="-171450">
              <a:buFont typeface="Arial" panose="020B0604020202020204" pitchFamily="34" charset="0"/>
              <a:buChar char="•"/>
            </a:pPr>
            <a:r>
              <a:rPr lang="en-US" dirty="0" err="1" smtClean="0"/>
              <a:t>Kickbee</a:t>
            </a:r>
            <a:endParaRPr lang="en-US" dirty="0" smtClean="0"/>
          </a:p>
          <a:p>
            <a:pPr marL="171450" indent="-171450">
              <a:buFont typeface="Arial" panose="020B0604020202020204" pitchFamily="34" charset="0"/>
              <a:buChar char="•"/>
            </a:pPr>
            <a:r>
              <a:rPr lang="en-US" dirty="0" smtClean="0"/>
              <a:t>Bluetooth onesie tells you movement of baby and heart rate</a:t>
            </a:r>
          </a:p>
          <a:p>
            <a:pPr marL="628598" lvl="1" indent="-171450">
              <a:buFont typeface="Arial" panose="020B0604020202020204" pitchFamily="34" charset="0"/>
              <a:buChar char="•"/>
            </a:pPr>
            <a:r>
              <a:rPr lang="en-US" dirty="0" err="1" smtClean="0"/>
              <a:t>Mimo</a:t>
            </a:r>
            <a:endParaRPr lang="en-US" dirty="0" smtClean="0"/>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Hang your baby up like a coat while using the restroom</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a:t>
            </a:r>
            <a:r>
              <a:rPr lang="en-US" baseline="0" dirty="0" smtClean="0"/>
              <a:t> </a:t>
            </a:r>
            <a:r>
              <a:rPr lang="en-US" baseline="0" dirty="0" err="1" smtClean="0"/>
              <a:t>Babykeeper</a:t>
            </a:r>
            <a:r>
              <a:rPr lang="en-US" baseline="0" dirty="0" smtClean="0"/>
              <a:t> Basic</a:t>
            </a:r>
            <a:endParaRPr lang="en-US" dirty="0" smtClean="0"/>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Extra</a:t>
            </a:r>
            <a:r>
              <a:rPr lang="en-US" baseline="0" dirty="0" smtClean="0"/>
              <a:t> – Not Pictured</a:t>
            </a:r>
            <a:endParaRPr lang="en-US" dirty="0" smtClean="0"/>
          </a:p>
          <a:p>
            <a:pPr marL="628598" lvl="1" indent="-171450">
              <a:buFont typeface="Arial" panose="020B0604020202020204" pitchFamily="34" charset="0"/>
              <a:buChar char="•"/>
            </a:pPr>
            <a:r>
              <a:rPr lang="en-US" dirty="0" smtClean="0"/>
              <a:t>Bluetooth pacifier, get babies temperature and usage</a:t>
            </a:r>
          </a:p>
          <a:p>
            <a:pPr marL="628598" lvl="1" indent="-171450">
              <a:buFont typeface="Arial" panose="020B0604020202020204" pitchFamily="34" charset="0"/>
              <a:buChar char="•"/>
            </a:pPr>
            <a:r>
              <a:rPr lang="en-US" dirty="0" smtClean="0"/>
              <a:t>Make a Raspberry Pi audio or video monitor</a:t>
            </a:r>
          </a:p>
          <a:p>
            <a:pPr marL="628598" lvl="1" indent="-171450">
              <a:buFont typeface="Arial" panose="020B0604020202020204" pitchFamily="34" charset="0"/>
              <a:buChar char="•"/>
            </a:pPr>
            <a:r>
              <a:rPr lang="en-US" dirty="0" smtClean="0"/>
              <a:t>Arduino interactive child’s mobile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21</a:t>
            </a:fld>
            <a:endParaRPr lang="en-US"/>
          </a:p>
        </p:txBody>
      </p:sp>
    </p:spTree>
    <p:extLst>
      <p:ext uri="{BB962C8B-B14F-4D97-AF65-F5344CB8AC3E}">
        <p14:creationId xmlns:p14="http://schemas.microsoft.com/office/powerpoint/2010/main" val="2282904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a:t>
            </a:fld>
            <a:endParaRPr lang="en-US"/>
          </a:p>
        </p:txBody>
      </p:sp>
    </p:spTree>
    <p:extLst>
      <p:ext uri="{BB962C8B-B14F-4D97-AF65-F5344CB8AC3E}">
        <p14:creationId xmlns:p14="http://schemas.microsoft.com/office/powerpoint/2010/main" val="588819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Roboto Light" panose="02000000000000000000" pitchFamily="2" charset="0"/>
                <a:ea typeface="Roboto Light" panose="02000000000000000000" pitchFamily="2" charset="0"/>
              </a:rPr>
              <a:t>With your new time constraints how can you stay up to date with new technologies.</a:t>
            </a:r>
          </a:p>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22</a:t>
            </a:fld>
            <a:endParaRPr lang="en-US"/>
          </a:p>
        </p:txBody>
      </p:sp>
    </p:spTree>
    <p:extLst>
      <p:ext uri="{BB962C8B-B14F-4D97-AF65-F5344CB8AC3E}">
        <p14:creationId xmlns:p14="http://schemas.microsoft.com/office/powerpoint/2010/main" val="2368063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Planning for your extended time off</a:t>
            </a:r>
          </a:p>
          <a:p>
            <a:pPr marL="628598" lvl="1" indent="-171450">
              <a:buFont typeface="Arial" panose="020B0604020202020204" pitchFamily="34" charset="0"/>
              <a:buChar char="•"/>
            </a:pPr>
            <a:r>
              <a:rPr lang="en-US" dirty="0" smtClean="0"/>
              <a:t>Tell your supervisor when you feel ready, you will have some time</a:t>
            </a:r>
          </a:p>
          <a:p>
            <a:pPr marL="1085746" lvl="2" indent="-171450">
              <a:buFont typeface="Arial" panose="020B0604020202020204" pitchFamily="34" charset="0"/>
              <a:buChar char="•"/>
            </a:pPr>
            <a:r>
              <a:rPr lang="en-US" dirty="0" smtClean="0"/>
              <a:t>After first trimester</a:t>
            </a:r>
          </a:p>
          <a:p>
            <a:pPr marL="171450" indent="-171450">
              <a:buFont typeface="Arial" panose="020B0604020202020204" pitchFamily="34" charset="0"/>
              <a:buChar char="•"/>
            </a:pPr>
            <a:r>
              <a:rPr lang="en-US" dirty="0" smtClean="0"/>
              <a:t>Goal is to reduce impact on your team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23</a:t>
            </a:fld>
            <a:endParaRPr lang="en-US"/>
          </a:p>
        </p:txBody>
      </p:sp>
    </p:spTree>
    <p:extLst>
      <p:ext uri="{BB962C8B-B14F-4D97-AF65-F5344CB8AC3E}">
        <p14:creationId xmlns:p14="http://schemas.microsoft.com/office/powerpoint/2010/main" val="39584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pPr marL="171450" indent="-171450">
              <a:buFont typeface="Arial" panose="020B0604020202020204" pitchFamily="34" charset="0"/>
              <a:buChar char="•"/>
            </a:pPr>
            <a:r>
              <a:rPr lang="en-US" dirty="0" smtClean="0"/>
              <a:t>Checklist of documents you will need to have a baby</a:t>
            </a:r>
          </a:p>
          <a:p>
            <a:pPr marL="171450" indent="-171450">
              <a:buFont typeface="Arial" panose="020B0604020202020204" pitchFamily="34" charset="0"/>
              <a:buChar char="•"/>
            </a:pPr>
            <a:r>
              <a:rPr lang="en-US" dirty="0" smtClean="0"/>
              <a:t>1st </a:t>
            </a:r>
            <a:r>
              <a:rPr lang="en-US" dirty="0"/>
              <a:t>baby </a:t>
            </a:r>
            <a:r>
              <a:rPr lang="en-US" dirty="0" smtClean="0"/>
              <a:t>- 1 week </a:t>
            </a:r>
            <a:r>
              <a:rPr lang="en-US" dirty="0"/>
              <a:t>off </a:t>
            </a:r>
            <a:r>
              <a:rPr lang="en-US" dirty="0" smtClean="0"/>
              <a:t>immediately</a:t>
            </a:r>
          </a:p>
          <a:p>
            <a:pPr marL="628598" lvl="1" indent="-171450">
              <a:buFont typeface="Arial" panose="020B0604020202020204" pitchFamily="34" charset="0"/>
              <a:buChar char="•"/>
            </a:pPr>
            <a:r>
              <a:rPr lang="en-US" dirty="0" smtClean="0"/>
              <a:t>Managed to time baby between releases</a:t>
            </a:r>
            <a:endParaRPr lang="en-US" dirty="0"/>
          </a:p>
          <a:p>
            <a:pPr marL="628598" lvl="1" indent="-171450">
              <a:buFont typeface="Arial" panose="020B0604020202020204" pitchFamily="34" charset="0"/>
              <a:buChar char="•"/>
            </a:pPr>
            <a:r>
              <a:rPr lang="en-US" dirty="0"/>
              <a:t>A</a:t>
            </a:r>
            <a:r>
              <a:rPr lang="en-US" dirty="0" smtClean="0"/>
              <a:t>nother week with baby when my </a:t>
            </a:r>
            <a:r>
              <a:rPr lang="en-US" dirty="0"/>
              <a:t>wife started work</a:t>
            </a:r>
          </a:p>
          <a:p>
            <a:pPr marL="628598" lvl="1" indent="-171450">
              <a:buFont typeface="Arial" panose="020B0604020202020204" pitchFamily="34" charset="0"/>
              <a:buChar char="•"/>
            </a:pPr>
            <a:r>
              <a:rPr lang="en-US" dirty="0" smtClean="0"/>
              <a:t>FMLA for </a:t>
            </a:r>
            <a:r>
              <a:rPr lang="en-US" dirty="0"/>
              <a:t>4 months to take off every Wednesday </a:t>
            </a:r>
            <a:r>
              <a:rPr lang="en-US" dirty="0" smtClean="0"/>
              <a:t>(</a:t>
            </a:r>
            <a:r>
              <a:rPr lang="en-US" dirty="0"/>
              <a:t>unpaid</a:t>
            </a:r>
            <a:r>
              <a:rPr lang="en-US" dirty="0" smtClean="0"/>
              <a:t>) (Family Medical Leave Act)</a:t>
            </a:r>
            <a:endParaRPr lang="en-US" dirty="0"/>
          </a:p>
          <a:p>
            <a:pPr marL="171450" indent="-171450">
              <a:buFont typeface="Arial" panose="020B0604020202020204" pitchFamily="34" charset="0"/>
              <a:buChar char="•"/>
            </a:pPr>
            <a:r>
              <a:rPr lang="en-US" dirty="0" smtClean="0"/>
              <a:t>2</a:t>
            </a:r>
            <a:r>
              <a:rPr lang="en-US" baseline="30000" dirty="0" smtClean="0"/>
              <a:t>nd</a:t>
            </a:r>
            <a:r>
              <a:rPr lang="en-US" dirty="0" smtClean="0"/>
              <a:t> baby, one week off, </a:t>
            </a:r>
            <a:r>
              <a:rPr lang="en-US" dirty="0"/>
              <a:t>my wife was taking more time, and I started a new job</a:t>
            </a:r>
          </a:p>
          <a:p>
            <a:pPr marL="628598" lvl="1" indent="-171450">
              <a:buFont typeface="Arial" panose="020B0604020202020204" pitchFamily="34" charset="0"/>
              <a:buChar char="•"/>
            </a:pPr>
            <a:r>
              <a:rPr lang="en-US" dirty="0" smtClean="0"/>
              <a:t>Right in the middle of a release</a:t>
            </a:r>
          </a:p>
          <a:p>
            <a:pPr marL="628598" lvl="1" indent="-171450">
              <a:buFont typeface="Arial" panose="020B0604020202020204" pitchFamily="34" charset="0"/>
              <a:buChar char="•"/>
            </a:pPr>
            <a:r>
              <a:rPr lang="en-US" dirty="0" smtClean="0"/>
              <a:t>Phoned a </a:t>
            </a:r>
            <a:r>
              <a:rPr lang="en-US" dirty="0"/>
              <a:t>friend, </a:t>
            </a:r>
            <a:r>
              <a:rPr lang="en-US" dirty="0" smtClean="0"/>
              <a:t>an </a:t>
            </a:r>
            <a:r>
              <a:rPr lang="en-US" dirty="0"/>
              <a:t>old co-worker </a:t>
            </a:r>
            <a:r>
              <a:rPr lang="en-US" dirty="0" smtClean="0"/>
              <a:t>covered my </a:t>
            </a:r>
            <a:r>
              <a:rPr lang="en-US" dirty="0"/>
              <a:t>project </a:t>
            </a:r>
            <a:r>
              <a:rPr lang="en-US" dirty="0" smtClean="0"/>
              <a:t>going</a:t>
            </a:r>
          </a:p>
          <a:p>
            <a:pPr marL="1085746" lvl="2" indent="-171450">
              <a:buFont typeface="Arial" panose="020B0604020202020204" pitchFamily="34" charset="0"/>
              <a:buChar char="•"/>
            </a:pPr>
            <a:r>
              <a:rPr lang="en-US" dirty="0" smtClean="0"/>
              <a:t>Thanks Ben</a:t>
            </a:r>
          </a:p>
          <a:p>
            <a:pPr marL="171450" indent="-171450">
              <a:buFont typeface="Arial" panose="020B0604020202020204" pitchFamily="34" charset="0"/>
              <a:buChar char="•"/>
            </a:pPr>
            <a:r>
              <a:rPr lang="en-US" dirty="0" smtClean="0"/>
              <a:t>Communication – be clear</a:t>
            </a:r>
          </a:p>
          <a:p>
            <a:pPr marL="628598" lvl="1" indent="-171450">
              <a:buFont typeface="Arial" panose="020B0604020202020204" pitchFamily="34" charset="0"/>
              <a:buChar char="•"/>
            </a:pPr>
            <a:r>
              <a:rPr lang="en-US" dirty="0" smtClean="0"/>
              <a:t>Formalize how informing of labor and leave</a:t>
            </a:r>
          </a:p>
          <a:p>
            <a:pPr marL="628598" lvl="1" indent="-171450">
              <a:buFont typeface="Arial" panose="020B0604020202020204" pitchFamily="34" charset="0"/>
              <a:buChar char="•"/>
            </a:pPr>
            <a:r>
              <a:rPr lang="en-US" dirty="0" smtClean="0"/>
              <a:t>Setup SLA on how you will be available</a:t>
            </a:r>
          </a:p>
          <a:p>
            <a:pPr marL="171450" indent="-171450">
              <a:buFont typeface="Arial" panose="020B0604020202020204" pitchFamily="34" charset="0"/>
              <a:buChar char="•"/>
            </a:pPr>
            <a:r>
              <a:rPr lang="en-US" dirty="0"/>
              <a:t>Form relationships with your co workers</a:t>
            </a:r>
          </a:p>
          <a:p>
            <a:pPr marL="628598" lvl="1" indent="-171450">
              <a:buFont typeface="Arial" panose="020B0604020202020204" pitchFamily="34" charset="0"/>
              <a:buChar char="•"/>
            </a:pPr>
            <a:r>
              <a:rPr lang="en-US" dirty="0"/>
              <a:t>Create your own support network</a:t>
            </a:r>
          </a:p>
          <a:p>
            <a:pPr marL="628598" lvl="1" indent="-171450">
              <a:buFont typeface="Arial" panose="020B0604020202020204" pitchFamily="34" charset="0"/>
              <a:buChar char="•"/>
            </a:pPr>
            <a:r>
              <a:rPr lang="en-US" dirty="0"/>
              <a:t>You will need there help as your brain power diminishes due to sleep </a:t>
            </a:r>
            <a:r>
              <a:rPr lang="en-US" dirty="0" smtClean="0"/>
              <a:t>deprivation</a:t>
            </a:r>
          </a:p>
          <a:p>
            <a:r>
              <a:rPr lang="en-US" dirty="0" smtClean="0"/>
              <a:t>You</a:t>
            </a:r>
            <a:r>
              <a:rPr lang="en-US" baseline="0" dirty="0" smtClean="0"/>
              <a:t> will be less productive in the early days of your new child, take the opportunity before the baby is born to create some good will on your team.</a:t>
            </a:r>
          </a:p>
          <a:p>
            <a:pPr marL="171450" indent="-171450">
              <a:buFont typeface="Arial" panose="020B0604020202020204" pitchFamily="34" charset="0"/>
              <a:buChar char="•"/>
            </a:pPr>
            <a:r>
              <a:rPr lang="en-US" dirty="0" smtClean="0"/>
              <a:t>Take</a:t>
            </a:r>
            <a:r>
              <a:rPr lang="en-US" baseline="0" dirty="0" smtClean="0"/>
              <a:t> an undesirable assignment</a:t>
            </a:r>
          </a:p>
          <a:p>
            <a:pPr marL="171450" indent="-171450">
              <a:buFont typeface="Arial" panose="020B0604020202020204" pitchFamily="34" charset="0"/>
              <a:buChar char="•"/>
            </a:pPr>
            <a:r>
              <a:rPr lang="en-US" baseline="0" dirty="0" smtClean="0"/>
              <a:t>Work on your relationships with co-workers</a:t>
            </a:r>
          </a:p>
          <a:p>
            <a:pPr marL="171450" indent="-171450">
              <a:buFont typeface="Arial" panose="020B0604020202020204" pitchFamily="34" charset="0"/>
              <a:buChar char="•"/>
            </a:pPr>
            <a:r>
              <a:rPr lang="en-US" baseline="0" dirty="0" smtClean="0"/>
              <a:t>Bring in bagels</a:t>
            </a:r>
          </a:p>
          <a:p>
            <a:pPr marL="171450" indent="-171450">
              <a:buFont typeface="Arial" panose="020B0604020202020204" pitchFamily="34" charset="0"/>
              <a:buChar char="•"/>
            </a:pPr>
            <a:r>
              <a:rPr lang="en-US" baseline="0" dirty="0" smtClean="0"/>
              <a:t>Get a baby pool started</a:t>
            </a:r>
          </a:p>
          <a:p>
            <a:pPr marL="628598" lvl="1" indent="-171450">
              <a:buFont typeface="Arial" panose="020B0604020202020204" pitchFamily="34" charset="0"/>
              <a:buChar char="•"/>
            </a:pPr>
            <a:r>
              <a:rPr lang="en-US" baseline="0" dirty="0" smtClean="0"/>
              <a:t>Create some buzz around the arrival of your new little one</a:t>
            </a:r>
            <a:endParaRPr lang="en-US" dirty="0" smtClean="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smtClean="0"/>
              <a:t>In </a:t>
            </a:r>
            <a:r>
              <a:rPr lang="en-US" dirty="0"/>
              <a:t>my experience if you give people enough warning of the changes that will occur they are very supportive and excited for </a:t>
            </a:r>
            <a:r>
              <a:rPr lang="en-US" dirty="0" smtClean="0"/>
              <a:t>you</a:t>
            </a:r>
          </a:p>
          <a:p>
            <a:pPr marL="171450" indent="-171450">
              <a:buFont typeface="Arial" panose="020B0604020202020204" pitchFamily="34" charset="0"/>
              <a:buChar char="•"/>
            </a:pPr>
            <a:r>
              <a:rPr lang="en-US" dirty="0" smtClean="0"/>
              <a:t>Remove </a:t>
            </a:r>
            <a:r>
              <a:rPr lang="en-US" dirty="0"/>
              <a:t>yourself as primary on anything</a:t>
            </a:r>
          </a:p>
          <a:p>
            <a:pPr marL="628598" lvl="1" indent="-171450">
              <a:buFont typeface="Arial" panose="020B0604020202020204" pitchFamily="34" charset="0"/>
              <a:buChar char="•"/>
            </a:pPr>
            <a:r>
              <a:rPr lang="en-US" dirty="0" smtClean="0"/>
              <a:t>Help </a:t>
            </a:r>
            <a:r>
              <a:rPr lang="en-US" dirty="0"/>
              <a:t>others prepare to take on your </a:t>
            </a:r>
            <a:r>
              <a:rPr lang="en-US" dirty="0" smtClean="0"/>
              <a:t>responsibilities</a:t>
            </a:r>
          </a:p>
          <a:p>
            <a:pPr marL="628598" lvl="1" indent="-171450">
              <a:buFont typeface="Arial" panose="020B0604020202020204" pitchFamily="34" charset="0"/>
              <a:buChar char="•"/>
            </a:pPr>
            <a:r>
              <a:rPr lang="en-US" dirty="0" smtClean="0"/>
              <a:t>Documentation of roles</a:t>
            </a:r>
          </a:p>
          <a:p>
            <a:pPr marL="171450" indent="-171450">
              <a:buFont typeface="Arial" panose="020B0604020202020204" pitchFamily="34" charset="0"/>
              <a:buChar char="•"/>
            </a:pPr>
            <a:r>
              <a:rPr lang="en-US" dirty="0" smtClean="0"/>
              <a:t>as </a:t>
            </a:r>
            <a:r>
              <a:rPr lang="en-US" dirty="0"/>
              <a:t>you get closer to the delivery date, begin taking on non-critical tasks</a:t>
            </a:r>
          </a:p>
          <a:p>
            <a:pPr marL="628598" lvl="1" indent="-171450">
              <a:buFont typeface="Arial" panose="020B0604020202020204" pitchFamily="34" charset="0"/>
              <a:buChar char="•"/>
            </a:pPr>
            <a:r>
              <a:rPr lang="en-US" dirty="0" smtClean="0"/>
              <a:t>At </a:t>
            </a:r>
            <a:r>
              <a:rPr lang="en-US" dirty="0"/>
              <a:t>the end of the day ensure someone knows where you are on </a:t>
            </a:r>
            <a:r>
              <a:rPr lang="en-US" dirty="0" smtClean="0"/>
              <a:t>tasks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24</a:t>
            </a:fld>
            <a:endParaRPr lang="en-US"/>
          </a:p>
        </p:txBody>
      </p:sp>
    </p:spTree>
    <p:extLst>
      <p:ext uri="{BB962C8B-B14F-4D97-AF65-F5344CB8AC3E}">
        <p14:creationId xmlns:p14="http://schemas.microsoft.com/office/powerpoint/2010/main" val="4175164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a:t>
            </a:r>
            <a:r>
              <a:rPr lang="en-US" baseline="0" dirty="0" smtClean="0"/>
              <a:t>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25</a:t>
            </a:fld>
            <a:endParaRPr lang="en-US"/>
          </a:p>
        </p:txBody>
      </p:sp>
    </p:spTree>
    <p:extLst>
      <p:ext uri="{BB962C8B-B14F-4D97-AF65-F5344CB8AC3E}">
        <p14:creationId xmlns:p14="http://schemas.microsoft.com/office/powerpoint/2010/main" val="1751820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My</a:t>
            </a:r>
            <a:r>
              <a:rPr lang="en-US" baseline="0" dirty="0" smtClean="0"/>
              <a:t> brain is toast…on 4-6 hours of interrupted sleep </a:t>
            </a:r>
          </a:p>
          <a:p>
            <a:pPr marL="171450" indent="-171450">
              <a:buFont typeface="Arial" panose="020B0604020202020204" pitchFamily="34" charset="0"/>
              <a:buChar char="•"/>
            </a:pPr>
            <a:r>
              <a:rPr lang="en-US" baseline="0" dirty="0" smtClean="0"/>
              <a:t>TODO App provides a way to immediately capture things which need to get done and revisit to keep on track</a:t>
            </a:r>
          </a:p>
          <a:p>
            <a:pPr marL="628598" lvl="1" indent="-171450">
              <a:buFont typeface="Arial" panose="020B0604020202020204" pitchFamily="34" charset="0"/>
              <a:buChar char="•"/>
            </a:pPr>
            <a:r>
              <a:rPr lang="en-US" baseline="0" dirty="0" smtClean="0"/>
              <a:t>Like </a:t>
            </a:r>
            <a:r>
              <a:rPr lang="en-US" baseline="0" dirty="0" err="1" smtClean="0"/>
              <a:t>TODOist</a:t>
            </a:r>
            <a:r>
              <a:rPr lang="en-US" baseline="0" dirty="0" smtClean="0"/>
              <a:t> – has apps for everything, Web, </a:t>
            </a:r>
            <a:r>
              <a:rPr lang="en-US" baseline="0" dirty="0" err="1" smtClean="0"/>
              <a:t>Iphone</a:t>
            </a:r>
            <a:r>
              <a:rPr lang="en-US" baseline="0" dirty="0" smtClean="0"/>
              <a:t>, </a:t>
            </a:r>
            <a:r>
              <a:rPr lang="en-US" baseline="0" dirty="0" err="1" smtClean="0"/>
              <a:t>Ipad</a:t>
            </a:r>
            <a:r>
              <a:rPr lang="en-US" baseline="0" dirty="0" smtClean="0"/>
              <a:t>, </a:t>
            </a:r>
            <a:r>
              <a:rPr lang="en-US" baseline="0" dirty="0" err="1" smtClean="0"/>
              <a:t>Andriod</a:t>
            </a:r>
            <a:r>
              <a:rPr lang="en-US" baseline="0" dirty="0" smtClean="0"/>
              <a:t> Phone, Android tablet, Windows, Mac OS, Chrome, Firefox, Outlook, Thunderbird, Gmail, </a:t>
            </a:r>
            <a:r>
              <a:rPr lang="en-US" baseline="0" dirty="0" err="1" smtClean="0"/>
              <a:t>PostBox</a:t>
            </a:r>
            <a:endParaRPr lang="en-US" baseline="0" dirty="0" smtClean="0"/>
          </a:p>
          <a:p>
            <a:pPr marL="628598" lvl="1" indent="-171450">
              <a:buFont typeface="Arial" panose="020B0604020202020204" pitchFamily="34" charset="0"/>
              <a:buChar char="•"/>
            </a:pPr>
            <a:r>
              <a:rPr lang="en-US" baseline="0" dirty="0" smtClean="0"/>
              <a:t>Integrates with Sunrise</a:t>
            </a:r>
          </a:p>
          <a:p>
            <a:pPr marL="171450" lvl="0" indent="-171450">
              <a:buFont typeface="Arial" panose="020B0604020202020204" pitchFamily="34" charset="0"/>
              <a:buChar char="•"/>
            </a:pPr>
            <a:r>
              <a:rPr lang="en-US" baseline="0" dirty="0" smtClean="0"/>
              <a:t>Calendar App – sync together everything in your life, work, family, other stuff</a:t>
            </a:r>
          </a:p>
          <a:p>
            <a:pPr marL="628598" lvl="1" indent="-171450">
              <a:buFont typeface="Arial" panose="020B0604020202020204" pitchFamily="34" charset="0"/>
              <a:buChar char="•"/>
            </a:pPr>
            <a:r>
              <a:rPr lang="en-US" baseline="0" dirty="0" smtClean="0"/>
              <a:t>I like Sunrise App and Outlook</a:t>
            </a:r>
          </a:p>
          <a:p>
            <a:pPr marL="628598" lvl="1" indent="-171450">
              <a:buFont typeface="Arial" panose="020B0604020202020204" pitchFamily="34" charset="0"/>
              <a:buChar char="•"/>
            </a:pPr>
            <a:r>
              <a:rPr lang="en-US" baseline="0" dirty="0" smtClean="0"/>
              <a:t>Sunrise will pull in </a:t>
            </a:r>
            <a:r>
              <a:rPr lang="en-US" baseline="0" dirty="0" err="1" smtClean="0"/>
              <a:t>TODOist</a:t>
            </a:r>
            <a:r>
              <a:rPr lang="en-US" baseline="0" dirty="0" smtClean="0"/>
              <a:t> or Trello</a:t>
            </a:r>
          </a:p>
          <a:p>
            <a:pPr marL="628598" lvl="1" indent="-171450">
              <a:buFont typeface="Arial" panose="020B0604020202020204" pitchFamily="34" charset="0"/>
              <a:buChar char="•"/>
            </a:pPr>
            <a:r>
              <a:rPr lang="en-US" baseline="0" dirty="0" smtClean="0"/>
              <a:t>Will integrate in all sorts of calendars</a:t>
            </a:r>
          </a:p>
          <a:p>
            <a:pPr marL="628598" lvl="1" indent="-171450">
              <a:buFont typeface="Arial" panose="020B0604020202020204" pitchFamily="34" charset="0"/>
              <a:buChar char="•"/>
            </a:pPr>
            <a:r>
              <a:rPr lang="en-US" baseline="0" dirty="0" smtClean="0"/>
              <a:t>Outlook app brings all sorts of goodness together…different email accounts, different calendars, different cloud storage accounts</a:t>
            </a:r>
          </a:p>
          <a:p>
            <a:pPr marL="171450" lvl="0" indent="-171450">
              <a:buFont typeface="Arial" panose="020B0604020202020204" pitchFamily="34" charset="0"/>
              <a:buChar char="•"/>
            </a:pPr>
            <a:r>
              <a:rPr lang="en-US" baseline="0" dirty="0" smtClean="0"/>
              <a:t>Password Manager – I can barely remember my home address</a:t>
            </a:r>
          </a:p>
          <a:p>
            <a:pPr marL="628598" lvl="1" indent="-171450">
              <a:buFont typeface="Arial" panose="020B0604020202020204" pitchFamily="34" charset="0"/>
              <a:buChar char="•"/>
            </a:pPr>
            <a:r>
              <a:rPr lang="en-US" baseline="0" dirty="0" smtClean="0"/>
              <a:t>I like </a:t>
            </a:r>
            <a:r>
              <a:rPr lang="en-US" baseline="0" dirty="0" err="1" smtClean="0"/>
              <a:t>LastPass</a:t>
            </a:r>
            <a:r>
              <a:rPr lang="en-US" baseline="0" dirty="0" smtClean="0"/>
              <a:t> and 1Password, but use </a:t>
            </a:r>
            <a:r>
              <a:rPr lang="en-US" baseline="0" dirty="0" err="1" smtClean="0"/>
              <a:t>LastPass</a:t>
            </a:r>
            <a:endParaRPr lang="en-US" baseline="0" dirty="0" smtClean="0"/>
          </a:p>
          <a:p>
            <a:pPr marL="628598" lvl="1" indent="-171450">
              <a:buFont typeface="Arial" panose="020B0604020202020204" pitchFamily="34" charset="0"/>
              <a:buChar char="•"/>
            </a:pPr>
            <a:r>
              <a:rPr lang="en-US" baseline="0" dirty="0" smtClean="0"/>
              <a:t>All platforms…easy to use </a:t>
            </a:r>
          </a:p>
          <a:p>
            <a:pPr marL="171450" lvl="0" indent="-171450">
              <a:buFont typeface="Arial" panose="020B0604020202020204" pitchFamily="34" charset="0"/>
              <a:buChar char="•"/>
            </a:pPr>
            <a:r>
              <a:rPr lang="en-US" baseline="0" dirty="0" err="1" smtClean="0"/>
              <a:t>UnRoll.Me</a:t>
            </a:r>
            <a:r>
              <a:rPr lang="en-US" baseline="0" dirty="0" smtClean="0"/>
              <a:t> – shrink the number of emails you get to keep things clean and uncluttered</a:t>
            </a:r>
          </a:p>
          <a:p>
            <a:pPr marL="628598" lvl="1" indent="-171450">
              <a:buFont typeface="Arial" panose="020B0604020202020204" pitchFamily="34" charset="0"/>
              <a:buChar char="•"/>
            </a:pPr>
            <a:r>
              <a:rPr lang="en-US" baseline="0" dirty="0" smtClean="0"/>
              <a:t>Really like this service to put all those not so important emails in one email, think subscriptions</a:t>
            </a:r>
          </a:p>
          <a:p>
            <a:pPr marL="171450" lvl="0" indent="-171450">
              <a:buFont typeface="Arial" panose="020B0604020202020204" pitchFamily="34" charset="0"/>
              <a:buChar char="•"/>
            </a:pPr>
            <a:r>
              <a:rPr lang="en-US" dirty="0" err="1" smtClean="0"/>
              <a:t>Pomodoro</a:t>
            </a:r>
            <a:r>
              <a:rPr lang="en-US" dirty="0" smtClean="0"/>
              <a:t> Techniques</a:t>
            </a:r>
          </a:p>
          <a:p>
            <a:pPr marL="628598" lvl="1" indent="-171450">
              <a:buFont typeface="Arial" panose="020B0604020202020204" pitchFamily="34" charset="0"/>
              <a:buChar char="•"/>
            </a:pPr>
            <a:r>
              <a:rPr lang="en-US" dirty="0" smtClean="0"/>
              <a:t>This fits</a:t>
            </a:r>
            <a:r>
              <a:rPr lang="en-US" baseline="0" dirty="0" smtClean="0"/>
              <a:t> well for my attention span 25 minutes of work with a short 5 min break in between</a:t>
            </a:r>
          </a:p>
          <a:p>
            <a:pPr marL="1085746" lvl="2" indent="-171450">
              <a:buFont typeface="Arial" panose="020B0604020202020204" pitchFamily="34" charset="0"/>
              <a:buChar char="•"/>
            </a:pPr>
            <a:r>
              <a:rPr lang="en-US" baseline="0" dirty="0" smtClean="0"/>
              <a:t>After 4 cycles take a longer break.</a:t>
            </a:r>
          </a:p>
          <a:p>
            <a:pPr marL="628598" lvl="1" indent="-171450">
              <a:buFont typeface="Arial" panose="020B0604020202020204" pitchFamily="34" charset="0"/>
              <a:buChar char="•"/>
            </a:pPr>
            <a:r>
              <a:rPr lang="en-US" baseline="0" dirty="0" smtClean="0"/>
              <a:t>Like 30/30 App to keep timer…easy to use and customize with ring tones</a:t>
            </a:r>
          </a:p>
          <a:p>
            <a:pPr marL="171450" lvl="0" indent="-171450">
              <a:buFont typeface="Arial" panose="020B0604020202020204" pitchFamily="34" charset="0"/>
              <a:buChar char="•"/>
            </a:pPr>
            <a:r>
              <a:rPr lang="en-US" baseline="0" dirty="0" smtClean="0"/>
              <a:t>To Get into the Flow</a:t>
            </a:r>
          </a:p>
          <a:p>
            <a:pPr marL="628598" lvl="1" indent="-171450">
              <a:buFont typeface="Arial" panose="020B0604020202020204" pitchFamily="34" charset="0"/>
              <a:buChar char="•"/>
            </a:pPr>
            <a:r>
              <a:rPr lang="en-US" baseline="0" dirty="0" smtClean="0"/>
              <a:t>“Music to Code By” – Carl Franklin</a:t>
            </a:r>
          </a:p>
          <a:p>
            <a:pPr marL="628598" lvl="1" indent="-171450">
              <a:buFont typeface="Arial" panose="020B0604020202020204" pitchFamily="34" charset="0"/>
              <a:buChar char="•"/>
            </a:pPr>
            <a:r>
              <a:rPr lang="en-US" baseline="0" dirty="0" smtClean="0"/>
              <a:t>Like it b/c each segment is </a:t>
            </a:r>
            <a:r>
              <a:rPr lang="en-US" baseline="0" dirty="0" err="1" smtClean="0"/>
              <a:t>pomodoro</a:t>
            </a:r>
            <a:r>
              <a:rPr lang="en-US" baseline="0" dirty="0" smtClean="0"/>
              <a:t> length </a:t>
            </a:r>
          </a:p>
          <a:p>
            <a:pPr marL="628598" lvl="1" indent="-171450">
              <a:buFont typeface="Arial" panose="020B0604020202020204" pitchFamily="34" charset="0"/>
              <a:buChar char="•"/>
            </a:pPr>
            <a:r>
              <a:rPr lang="en-US" baseline="0" dirty="0" smtClean="0"/>
              <a:t>60 – 80 beats per minute instrumental only</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26</a:t>
            </a:fld>
            <a:endParaRPr lang="en-US"/>
          </a:p>
        </p:txBody>
      </p:sp>
    </p:spTree>
    <p:extLst>
      <p:ext uri="{BB962C8B-B14F-4D97-AF65-F5344CB8AC3E}">
        <p14:creationId xmlns:p14="http://schemas.microsoft.com/office/powerpoint/2010/main" val="1546327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 is</a:t>
            </a:r>
            <a:r>
              <a:rPr lang="en-US" baseline="0" dirty="0" smtClean="0"/>
              <a:t> 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27</a:t>
            </a:fld>
            <a:endParaRPr lang="en-US"/>
          </a:p>
        </p:txBody>
      </p:sp>
    </p:spTree>
    <p:extLst>
      <p:ext uri="{BB962C8B-B14F-4D97-AF65-F5344CB8AC3E}">
        <p14:creationId xmlns:p14="http://schemas.microsoft.com/office/powerpoint/2010/main" val="2624463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smtClean="0">
                <a:solidFill>
                  <a:schemeClr val="tx1"/>
                </a:solidFill>
              </a:rPr>
              <a:t>Aggregators</a:t>
            </a:r>
          </a:p>
          <a:p>
            <a:pPr marL="171450" lvl="0" indent="-171450">
              <a:buFont typeface="Arial" panose="020B0604020202020204" pitchFamily="34" charset="0"/>
              <a:buChar char="•"/>
            </a:pPr>
            <a:r>
              <a:rPr lang="en-US" sz="1200" dirty="0" smtClean="0">
                <a:solidFill>
                  <a:schemeClr val="tx1"/>
                </a:solidFill>
              </a:rPr>
              <a:t>Bring in diverse topics</a:t>
            </a:r>
          </a:p>
          <a:p>
            <a:pPr marL="171450" lvl="0" indent="-171450">
              <a:buFont typeface="Arial" panose="020B0604020202020204" pitchFamily="34" charset="0"/>
              <a:buChar char="•"/>
            </a:pPr>
            <a:r>
              <a:rPr lang="en-US" sz="1200" dirty="0" smtClean="0">
                <a:solidFill>
                  <a:schemeClr val="tx1"/>
                </a:solidFill>
              </a:rPr>
              <a:t>General technology podcasts (</a:t>
            </a:r>
            <a:r>
              <a:rPr lang="en-US" sz="1200" dirty="0" err="1" smtClean="0">
                <a:solidFill>
                  <a:schemeClr val="tx1"/>
                </a:solidFill>
              </a:rPr>
              <a:t>.net</a:t>
            </a:r>
            <a:r>
              <a:rPr lang="en-US" sz="1200" dirty="0" smtClean="0">
                <a:solidFill>
                  <a:schemeClr val="tx1"/>
                </a:solidFill>
              </a:rPr>
              <a:t> rocks, Distributed</a:t>
            </a:r>
            <a:r>
              <a:rPr lang="en-US" sz="1200" baseline="0" dirty="0" smtClean="0">
                <a:solidFill>
                  <a:schemeClr val="tx1"/>
                </a:solidFill>
              </a:rPr>
              <a:t> Computing)</a:t>
            </a:r>
          </a:p>
          <a:p>
            <a:pPr marL="171450" lvl="0" indent="-171450">
              <a:buFont typeface="Arial" panose="020B0604020202020204" pitchFamily="34" charset="0"/>
              <a:buChar char="•"/>
            </a:pPr>
            <a:r>
              <a:rPr lang="en-US" sz="1200" dirty="0" smtClean="0">
                <a:solidFill>
                  <a:schemeClr val="tx1"/>
                </a:solidFill>
              </a:rPr>
              <a:t> Conferences (Stir</a:t>
            </a:r>
            <a:r>
              <a:rPr lang="en-US" sz="1200" baseline="0" dirty="0" smtClean="0">
                <a:solidFill>
                  <a:schemeClr val="tx1"/>
                </a:solidFill>
              </a:rPr>
              <a:t> Trek, Code Mash)</a:t>
            </a:r>
            <a:endParaRPr lang="en-US" sz="1200" dirty="0" smtClean="0">
              <a:solidFill>
                <a:schemeClr val="tx1"/>
              </a:solidFill>
            </a:endParaRPr>
          </a:p>
          <a:p>
            <a:pPr marL="171450" lvl="0" indent="-171450">
              <a:buFont typeface="Arial" panose="020B0604020202020204" pitchFamily="34" charset="0"/>
              <a:buChar char="•"/>
            </a:pPr>
            <a:r>
              <a:rPr lang="en-US" sz="1200" dirty="0" smtClean="0">
                <a:solidFill>
                  <a:schemeClr val="tx1"/>
                </a:solidFill>
              </a:rPr>
              <a:t>User Groups (</a:t>
            </a:r>
            <a:r>
              <a:rPr lang="en-US" sz="1200" dirty="0" err="1" smtClean="0">
                <a:solidFill>
                  <a:schemeClr val="tx1"/>
                </a:solidFill>
              </a:rPr>
              <a:t>.Net</a:t>
            </a:r>
            <a:r>
              <a:rPr lang="en-US" sz="1200" dirty="0" smtClean="0">
                <a:solidFill>
                  <a:schemeClr val="tx1"/>
                </a:solidFill>
              </a:rPr>
              <a:t>,</a:t>
            </a:r>
            <a:r>
              <a:rPr lang="en-US" sz="1200" baseline="0" dirty="0" smtClean="0">
                <a:solidFill>
                  <a:schemeClr val="tx1"/>
                </a:solidFill>
              </a:rPr>
              <a:t> Java, Scala, </a:t>
            </a:r>
            <a:r>
              <a:rPr lang="en-US" sz="1200" baseline="0" dirty="0" err="1" smtClean="0">
                <a:solidFill>
                  <a:schemeClr val="tx1"/>
                </a:solidFill>
              </a:rPr>
              <a:t>Javascript</a:t>
            </a:r>
            <a:r>
              <a:rPr lang="en-US" sz="1200" baseline="0" dirty="0" smtClean="0">
                <a:solidFill>
                  <a:schemeClr val="tx1"/>
                </a:solidFill>
              </a:rPr>
              <a:t>)</a:t>
            </a:r>
          </a:p>
          <a:p>
            <a:pPr marL="171450" lvl="0" indent="-171450">
              <a:buFont typeface="Arial" panose="020B0604020202020204" pitchFamily="34" charset="0"/>
              <a:buChar char="•"/>
            </a:pPr>
            <a:r>
              <a:rPr lang="en-US" sz="1200" dirty="0" smtClean="0">
                <a:solidFill>
                  <a:schemeClr val="tx1"/>
                </a:solidFill>
              </a:rPr>
              <a:t>General Blogs (Coding Horror,</a:t>
            </a:r>
            <a:r>
              <a:rPr lang="en-US" sz="1200" baseline="0" dirty="0" smtClean="0">
                <a:solidFill>
                  <a:schemeClr val="tx1"/>
                </a:solidFill>
              </a:rPr>
              <a:t> </a:t>
            </a:r>
            <a:r>
              <a:rPr lang="en-US" sz="1200" baseline="0" dirty="0" err="1" smtClean="0">
                <a:solidFill>
                  <a:schemeClr val="tx1"/>
                </a:solidFill>
              </a:rPr>
              <a:t>LosTechies</a:t>
            </a:r>
            <a:r>
              <a:rPr lang="en-US" sz="1200" baseline="0" dirty="0" smtClean="0">
                <a:solidFill>
                  <a:schemeClr val="tx1"/>
                </a:solidFill>
              </a:rPr>
              <a:t>)</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Experts</a:t>
            </a:r>
          </a:p>
          <a:p>
            <a:pPr marL="171450" lvl="0" indent="-171450">
              <a:buFont typeface="Arial" panose="020B0604020202020204" pitchFamily="34" charset="0"/>
              <a:buChar char="•"/>
            </a:pPr>
            <a:r>
              <a:rPr lang="en-US" sz="1200" baseline="0" dirty="0" smtClean="0">
                <a:solidFill>
                  <a:schemeClr val="tx1"/>
                </a:solidFill>
              </a:rPr>
              <a:t>Know the topic inside and out</a:t>
            </a:r>
          </a:p>
          <a:p>
            <a:pPr marL="171450" lvl="0" indent="-171450">
              <a:buFont typeface="Arial" panose="020B0604020202020204" pitchFamily="34" charset="0"/>
              <a:buChar char="•"/>
            </a:pPr>
            <a:r>
              <a:rPr lang="en-US" sz="1200" baseline="0" dirty="0" smtClean="0">
                <a:solidFill>
                  <a:schemeClr val="tx1"/>
                </a:solidFill>
              </a:rPr>
              <a:t>People (Udi </a:t>
            </a:r>
            <a:r>
              <a:rPr lang="en-US" sz="1200" baseline="0" dirty="0" err="1" smtClean="0">
                <a:solidFill>
                  <a:schemeClr val="tx1"/>
                </a:solidFill>
              </a:rPr>
              <a:t>Dahan</a:t>
            </a:r>
            <a:r>
              <a:rPr lang="en-US" sz="1200" baseline="0" dirty="0" smtClean="0">
                <a:solidFill>
                  <a:schemeClr val="tx1"/>
                </a:solidFill>
              </a:rPr>
              <a:t>, Greg Young, Eric Evans, </a:t>
            </a:r>
            <a:r>
              <a:rPr lang="en-US" sz="1200" baseline="0" dirty="0" err="1" smtClean="0">
                <a:solidFill>
                  <a:schemeClr val="tx1"/>
                </a:solidFill>
              </a:rPr>
              <a:t>Alistar</a:t>
            </a:r>
            <a:r>
              <a:rPr lang="en-US" sz="1200" baseline="0" dirty="0" smtClean="0">
                <a:solidFill>
                  <a:schemeClr val="tx1"/>
                </a:solidFill>
              </a:rPr>
              <a:t> Cockburn, Robert Martin)</a:t>
            </a:r>
          </a:p>
          <a:p>
            <a:pPr marL="171450" lvl="0" indent="-171450">
              <a:buFont typeface="Arial" panose="020B0604020202020204" pitchFamily="34" charset="0"/>
              <a:buChar char="•"/>
            </a:pPr>
            <a:r>
              <a:rPr lang="en-US" sz="1200" baseline="0" dirty="0" smtClean="0">
                <a:solidFill>
                  <a:schemeClr val="tx1"/>
                </a:solidFill>
              </a:rPr>
              <a:t>Books (DDD, Effective Java, Perl, Elixir)</a:t>
            </a:r>
          </a:p>
          <a:p>
            <a:pPr marL="171450" lvl="0" indent="-171450">
              <a:buFont typeface="Arial" panose="020B0604020202020204" pitchFamily="34" charset="0"/>
              <a:buChar char="•"/>
            </a:pPr>
            <a:r>
              <a:rPr lang="en-US" sz="1200" baseline="0" dirty="0" smtClean="0">
                <a:solidFill>
                  <a:schemeClr val="tx1"/>
                </a:solidFill>
              </a:rPr>
              <a:t>Blog Series</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Newbies</a:t>
            </a:r>
          </a:p>
          <a:p>
            <a:pPr marL="171450" lvl="0" indent="-171450">
              <a:buFont typeface="Arial" panose="020B0604020202020204" pitchFamily="34" charset="0"/>
              <a:buChar char="•"/>
            </a:pPr>
            <a:r>
              <a:rPr lang="en-US" sz="1200" baseline="0" dirty="0" smtClean="0">
                <a:solidFill>
                  <a:schemeClr val="tx1"/>
                </a:solidFill>
              </a:rPr>
              <a:t>People who are learning the topic and sharing as they learn</a:t>
            </a:r>
          </a:p>
          <a:p>
            <a:pPr marL="171450" lvl="0" indent="-171450">
              <a:buFont typeface="Arial" panose="020B0604020202020204" pitchFamily="34" charset="0"/>
              <a:buChar char="•"/>
            </a:pPr>
            <a:r>
              <a:rPr lang="en-US" sz="1200" baseline="0" dirty="0" smtClean="0">
                <a:solidFill>
                  <a:schemeClr val="tx1"/>
                </a:solidFill>
              </a:rPr>
              <a:t>Lots of valuable information coming from newbies</a:t>
            </a:r>
          </a:p>
          <a:p>
            <a:pPr marL="171450" lvl="0" indent="-171450">
              <a:buFont typeface="Arial" panose="020B0604020202020204" pitchFamily="34" charset="0"/>
              <a:buChar char="•"/>
            </a:pPr>
            <a:r>
              <a:rPr lang="en-US" sz="1200" baseline="0" dirty="0" smtClean="0">
                <a:solidFill>
                  <a:schemeClr val="tx1"/>
                </a:solidFill>
              </a:rPr>
              <a:t>Good Insights</a:t>
            </a:r>
          </a:p>
          <a:p>
            <a:pPr marL="171450" lvl="0" indent="-171450">
              <a:buFont typeface="Arial" panose="020B0604020202020204" pitchFamily="34" charset="0"/>
              <a:buChar char="•"/>
            </a:pPr>
            <a:r>
              <a:rPr lang="en-US" sz="1200" baseline="0" dirty="0" smtClean="0">
                <a:solidFill>
                  <a:schemeClr val="tx1"/>
                </a:solidFill>
              </a:rPr>
              <a:t>Intro to lingo</a:t>
            </a:r>
          </a:p>
          <a:p>
            <a:pPr marL="171450" lvl="0" indent="-171450">
              <a:buFont typeface="Arial" panose="020B0604020202020204" pitchFamily="34" charset="0"/>
              <a:buChar char="•"/>
            </a:pPr>
            <a:r>
              <a:rPr lang="en-US" sz="1200" baseline="0" dirty="0" smtClean="0">
                <a:solidFill>
                  <a:schemeClr val="tx1"/>
                </a:solidFill>
              </a:rPr>
              <a:t>Example (Julie </a:t>
            </a:r>
            <a:r>
              <a:rPr lang="en-US" sz="1200" baseline="0" dirty="0" err="1" smtClean="0">
                <a:solidFill>
                  <a:schemeClr val="tx1"/>
                </a:solidFill>
              </a:rPr>
              <a:t>Lerman</a:t>
            </a:r>
            <a:r>
              <a:rPr lang="en-US" sz="1200" baseline="0" dirty="0" smtClean="0">
                <a:solidFill>
                  <a:schemeClr val="tx1"/>
                </a:solidFill>
              </a:rPr>
              <a:t> on DDD)</a:t>
            </a:r>
            <a:endParaRPr lang="en-US" sz="1200" dirty="0" smtClean="0">
              <a:solidFill>
                <a:schemeClr val="tx1"/>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28</a:t>
            </a:fld>
            <a:endParaRPr lang="en-US"/>
          </a:p>
        </p:txBody>
      </p:sp>
    </p:spTree>
    <p:extLst>
      <p:ext uri="{BB962C8B-B14F-4D97-AF65-F5344CB8AC3E}">
        <p14:creationId xmlns:p14="http://schemas.microsoft.com/office/powerpoint/2010/main" val="690754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have some time before the baby is born, pick some technologies and start gathering</a:t>
            </a:r>
            <a:r>
              <a:rPr lang="en-US" baseline="0" dirty="0" smtClean="0"/>
              <a:t> content:</a:t>
            </a:r>
          </a:p>
          <a:p>
            <a:pPr marL="628598" lvl="1" indent="-171450">
              <a:buFont typeface="Arial" panose="020B0604020202020204" pitchFamily="34" charset="0"/>
              <a:buChar char="•"/>
            </a:pPr>
            <a:r>
              <a:rPr lang="en-US" baseline="0" dirty="0" smtClean="0"/>
              <a:t>Books, podcasts, </a:t>
            </a:r>
            <a:r>
              <a:rPr lang="en-US" baseline="0" dirty="0" err="1" smtClean="0"/>
              <a:t>pluralsight</a:t>
            </a:r>
            <a:r>
              <a:rPr lang="en-US" baseline="0" dirty="0" smtClean="0"/>
              <a:t>, </a:t>
            </a:r>
            <a:r>
              <a:rPr lang="en-US" baseline="0" dirty="0" err="1" smtClean="0"/>
              <a:t>youtube</a:t>
            </a:r>
            <a:r>
              <a:rPr lang="en-US" baseline="0" dirty="0" smtClean="0"/>
              <a:t> videos, blogs, industry leaders</a:t>
            </a:r>
          </a:p>
          <a:p>
            <a:pPr marL="628598" lvl="1" indent="-171450">
              <a:buFont typeface="Arial" panose="020B0604020202020204" pitchFamily="34" charset="0"/>
              <a:buChar char="•"/>
            </a:pPr>
            <a:r>
              <a:rPr lang="en-US" baseline="0" dirty="0" smtClean="0"/>
              <a:t>Once you have the bookmarks, downloaded material, links, and all your content gathered together you are set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29</a:t>
            </a:fld>
            <a:endParaRPr lang="en-US"/>
          </a:p>
        </p:txBody>
      </p:sp>
    </p:spTree>
    <p:extLst>
      <p:ext uri="{BB962C8B-B14F-4D97-AF65-F5344CB8AC3E}">
        <p14:creationId xmlns:p14="http://schemas.microsoft.com/office/powerpoint/2010/main" val="3402743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smtClean="0">
                <a:solidFill>
                  <a:schemeClr val="bg1"/>
                </a:solidFill>
              </a:rPr>
              <a:t>Consuming Staged Content</a:t>
            </a:r>
            <a:endParaRPr lang="en-US" b="1" dirty="0" smtClean="0"/>
          </a:p>
          <a:p>
            <a:pPr marL="171450" indent="-171450">
              <a:buFont typeface="Arial" panose="020B0604020202020204" pitchFamily="34" charset="0"/>
              <a:buChar char="•"/>
            </a:pPr>
            <a:r>
              <a:rPr lang="en-US" dirty="0" smtClean="0"/>
              <a:t>When</a:t>
            </a:r>
            <a:r>
              <a:rPr lang="en-US" baseline="0" dirty="0" smtClean="0"/>
              <a:t> </a:t>
            </a:r>
            <a:r>
              <a:rPr lang="en-US" baseline="0" dirty="0" smtClean="0"/>
              <a:t>you are holding the baby or doing chores around the house you can learn some of your staged content</a:t>
            </a:r>
          </a:p>
          <a:p>
            <a:pPr marL="628598" lvl="1" indent="-171450">
              <a:buFont typeface="Arial" panose="020B0604020202020204" pitchFamily="34" charset="0"/>
              <a:buChar char="•"/>
            </a:pPr>
            <a:r>
              <a:rPr lang="en-US" baseline="0" dirty="0" smtClean="0"/>
              <a:t>I invested in a set of Bluetooth head phones and a tablet, so I am mobile and can watch videos about programming</a:t>
            </a:r>
          </a:p>
          <a:p>
            <a:pPr marL="628598" lvl="1" indent="-171450">
              <a:buFont typeface="Arial" panose="020B0604020202020204" pitchFamily="34" charset="0"/>
              <a:buChar char="•"/>
            </a:pPr>
            <a:r>
              <a:rPr lang="en-US" baseline="0" dirty="0" smtClean="0"/>
              <a:t>NDC or other conferences</a:t>
            </a:r>
          </a:p>
          <a:p>
            <a:pPr marL="628598" lvl="1" indent="-171450">
              <a:buFont typeface="Arial" panose="020B0604020202020204" pitchFamily="34" charset="0"/>
              <a:buChar char="•"/>
            </a:pPr>
            <a:r>
              <a:rPr lang="en-US" baseline="0" dirty="0" err="1" smtClean="0"/>
              <a:t>Pluralsight</a:t>
            </a:r>
            <a:endParaRPr lang="en-US" baseline="0" dirty="0" smtClean="0"/>
          </a:p>
          <a:p>
            <a:pPr marL="171450" lvl="0" indent="-171450">
              <a:buFont typeface="Arial" panose="020B0604020202020204" pitchFamily="34" charset="0"/>
              <a:buChar char="•"/>
            </a:pPr>
            <a:r>
              <a:rPr lang="en-US" baseline="0" dirty="0" smtClean="0"/>
              <a:t>When taking my lunch break at work…I get a break from my project and read some on a device or physical book</a:t>
            </a:r>
          </a:p>
          <a:p>
            <a:pPr marL="171450" lvl="0" indent="-171450">
              <a:buFont typeface="Arial" panose="020B0604020202020204" pitchFamily="34" charset="0"/>
              <a:buChar char="•"/>
            </a:pPr>
            <a:r>
              <a:rPr lang="en-US" baseline="0" dirty="0" smtClean="0"/>
              <a:t>Before I go to bed I like to wind down with a technical book</a:t>
            </a:r>
          </a:p>
          <a:p>
            <a:pPr marL="171450" lvl="0" indent="-171450">
              <a:buFont typeface="Arial" panose="020B0604020202020204" pitchFamily="34" charset="0"/>
              <a:buChar char="•"/>
            </a:pPr>
            <a:r>
              <a:rPr lang="en-US" baseline="0" dirty="0" smtClean="0"/>
              <a:t>On my way to work I will listen to a podcast in the car</a:t>
            </a:r>
          </a:p>
          <a:p>
            <a:pPr marL="628598" lvl="1" indent="-171450">
              <a:buFont typeface="Arial" panose="020B0604020202020204" pitchFamily="34" charset="0"/>
              <a:buChar char="•"/>
            </a:pPr>
            <a:r>
              <a:rPr lang="en-US" baseline="0" dirty="0" smtClean="0"/>
              <a:t>Also will listen to podcast while doing chores.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30</a:t>
            </a:fld>
            <a:endParaRPr lang="en-US"/>
          </a:p>
        </p:txBody>
      </p:sp>
    </p:spTree>
    <p:extLst>
      <p:ext uri="{BB962C8B-B14F-4D97-AF65-F5344CB8AC3E}">
        <p14:creationId xmlns:p14="http://schemas.microsoft.com/office/powerpoint/2010/main" val="344114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31</a:t>
            </a:fld>
            <a:endParaRPr lang="en-US"/>
          </a:p>
        </p:txBody>
      </p:sp>
    </p:spTree>
    <p:extLst>
      <p:ext uri="{BB962C8B-B14F-4D97-AF65-F5344CB8AC3E}">
        <p14:creationId xmlns:p14="http://schemas.microsoft.com/office/powerpoint/2010/main" val="1408613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a:t>
            </a:fld>
            <a:endParaRPr lang="en-US"/>
          </a:p>
        </p:txBody>
      </p:sp>
    </p:spTree>
    <p:extLst>
      <p:ext uri="{BB962C8B-B14F-4D97-AF65-F5344CB8AC3E}">
        <p14:creationId xmlns:p14="http://schemas.microsoft.com/office/powerpoint/2010/main" val="3592776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How much screen time should be give our children?</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32</a:t>
            </a:fld>
            <a:endParaRPr lang="en-US"/>
          </a:p>
        </p:txBody>
      </p:sp>
    </p:spTree>
    <p:extLst>
      <p:ext uri="{BB962C8B-B14F-4D97-AF65-F5344CB8AC3E}">
        <p14:creationId xmlns:p14="http://schemas.microsoft.com/office/powerpoint/2010/main" val="3274193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Effects of too much screen time</a:t>
            </a:r>
          </a:p>
          <a:p>
            <a:pPr marL="628598" lvl="1" indent="-171450">
              <a:buFont typeface="Arial" panose="020B0604020202020204" pitchFamily="34" charset="0"/>
              <a:buChar char="•"/>
            </a:pPr>
            <a:r>
              <a:rPr lang="en-US" dirty="0" smtClean="0"/>
              <a:t>Obesity</a:t>
            </a:r>
          </a:p>
          <a:p>
            <a:pPr marL="628598" lvl="1" indent="-171450">
              <a:buFont typeface="Arial" panose="020B0604020202020204" pitchFamily="34" charset="0"/>
              <a:buChar char="•"/>
            </a:pPr>
            <a:r>
              <a:rPr lang="en-US" dirty="0" smtClean="0"/>
              <a:t>Irregular sleep</a:t>
            </a:r>
          </a:p>
          <a:p>
            <a:pPr marL="628598" lvl="1" indent="-171450">
              <a:buFont typeface="Arial" panose="020B0604020202020204" pitchFamily="34" charset="0"/>
              <a:buChar char="•"/>
            </a:pPr>
            <a:r>
              <a:rPr lang="en-US" dirty="0" smtClean="0"/>
              <a:t>Behavioral Problems</a:t>
            </a:r>
          </a:p>
          <a:p>
            <a:pPr marL="628598" lvl="1" indent="-171450">
              <a:buFont typeface="Arial" panose="020B0604020202020204" pitchFamily="34" charset="0"/>
              <a:buChar char="•"/>
            </a:pPr>
            <a:r>
              <a:rPr lang="en-US" dirty="0" smtClean="0"/>
              <a:t>Impaired academic performance</a:t>
            </a:r>
          </a:p>
          <a:p>
            <a:pPr marL="628598" lvl="1" indent="-171450">
              <a:buFont typeface="Arial" panose="020B0604020202020204" pitchFamily="34" charset="0"/>
              <a:buChar char="•"/>
            </a:pPr>
            <a:r>
              <a:rPr lang="en-US" dirty="0" smtClean="0"/>
              <a:t>Violence</a:t>
            </a:r>
          </a:p>
          <a:p>
            <a:pPr marL="628598" lvl="1" indent="-171450">
              <a:buFont typeface="Arial" panose="020B0604020202020204" pitchFamily="34" charset="0"/>
              <a:buChar char="•"/>
            </a:pPr>
            <a:r>
              <a:rPr lang="en-US" dirty="0" smtClean="0"/>
              <a:t>Less time for play</a:t>
            </a:r>
          </a:p>
          <a:p>
            <a:pPr marL="171450" indent="-171450">
              <a:buFont typeface="Arial" panose="020B0604020202020204" pitchFamily="34" charset="0"/>
              <a:buChar char="•"/>
            </a:pPr>
            <a:r>
              <a:rPr lang="en-US" dirty="0" smtClean="0"/>
              <a:t>American Academy of Pediatrics recommendations for screen time and why</a:t>
            </a:r>
          </a:p>
          <a:p>
            <a:pPr marL="628598" lvl="1" indent="-171450">
              <a:buFont typeface="Arial" panose="020B0604020202020204" pitchFamily="34" charset="0"/>
              <a:buChar char="•"/>
            </a:pPr>
            <a:r>
              <a:rPr lang="en-US" dirty="0" smtClean="0"/>
              <a:t>No more than 2 hours per day</a:t>
            </a:r>
          </a:p>
        </p:txBody>
      </p:sp>
      <p:sp>
        <p:nvSpPr>
          <p:cNvPr id="4" name="Slide Number Placeholder 3"/>
          <p:cNvSpPr>
            <a:spLocks noGrp="1"/>
          </p:cNvSpPr>
          <p:nvPr>
            <p:ph type="sldNum" sz="quarter" idx="10"/>
          </p:nvPr>
        </p:nvSpPr>
        <p:spPr/>
        <p:txBody>
          <a:bodyPr/>
          <a:lstStyle/>
          <a:p>
            <a:fld id="{75115322-16FA-F946-85A5-C38FA9752892}" type="slidenum">
              <a:rPr lang="en-US" smtClean="0"/>
              <a:t>33</a:t>
            </a:fld>
            <a:endParaRPr lang="en-US"/>
          </a:p>
        </p:txBody>
      </p:sp>
    </p:spTree>
    <p:extLst>
      <p:ext uri="{BB962C8B-B14F-4D97-AF65-F5344CB8AC3E}">
        <p14:creationId xmlns:p14="http://schemas.microsoft.com/office/powerpoint/2010/main" val="3150807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 have a lot </a:t>
            </a:r>
            <a:r>
              <a:rPr lang="en-US" dirty="0" err="1" smtClean="0"/>
              <a:t>Dr’s</a:t>
            </a:r>
            <a:r>
              <a:rPr lang="en-US" dirty="0" smtClean="0"/>
              <a:t> in my family and I don’t trust</a:t>
            </a:r>
            <a:r>
              <a:rPr lang="en-US" baseline="0" dirty="0" smtClean="0"/>
              <a:t> any advice as far as technology is concerned</a:t>
            </a:r>
          </a:p>
          <a:p>
            <a:pPr marL="171450" indent="-171450">
              <a:buFont typeface="Arial" panose="020B0604020202020204" pitchFamily="34" charset="0"/>
              <a:buChar char="•"/>
            </a:pPr>
            <a:r>
              <a:rPr lang="en-US" baseline="0" dirty="0" smtClean="0"/>
              <a:t>As I would hope they would not advice from me on medical issues</a:t>
            </a:r>
          </a:p>
          <a:p>
            <a:pPr marL="171450" indent="-171450">
              <a:buFont typeface="Arial" panose="020B0604020202020204" pitchFamily="34" charset="0"/>
              <a:buChar char="•"/>
            </a:pPr>
            <a:r>
              <a:rPr lang="en-US" baseline="0" dirty="0" smtClean="0"/>
              <a:t>I want to ensure my kid has a leg up by having access to technology</a:t>
            </a:r>
          </a:p>
          <a:p>
            <a:pPr marL="628598" lvl="1" indent="-171450">
              <a:buFont typeface="Arial" panose="020B0604020202020204" pitchFamily="34" charset="0"/>
              <a:buChar char="•"/>
            </a:pPr>
            <a:r>
              <a:rPr lang="en-US" baseline="0" dirty="0" smtClean="0"/>
              <a:t>Can you imagine what we would know now, if we had the technology we have today when we were kids?</a:t>
            </a:r>
          </a:p>
          <a:p>
            <a:pPr marL="628598"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34</a:t>
            </a:fld>
            <a:endParaRPr lang="en-US"/>
          </a:p>
        </p:txBody>
      </p:sp>
    </p:spTree>
    <p:extLst>
      <p:ext uri="{BB962C8B-B14F-4D97-AF65-F5344CB8AC3E}">
        <p14:creationId xmlns:p14="http://schemas.microsoft.com/office/powerpoint/2010/main" val="1552918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There is an</a:t>
            </a:r>
            <a:r>
              <a:rPr lang="en-US" baseline="0" dirty="0" smtClean="0"/>
              <a:t> interesting article “Steve Jobs Was a Low-Tech Parent” in the New York Times by Nick </a:t>
            </a:r>
            <a:r>
              <a:rPr lang="en-US" baseline="0" dirty="0" err="1" smtClean="0"/>
              <a:t>Bilton</a:t>
            </a:r>
            <a:r>
              <a:rPr lang="en-US" baseline="0" dirty="0" smtClean="0"/>
              <a:t>, who assumingly asked Steve Jobs, “So your kids must love the iPad?” Jobs responded: “They haven’t used it. We limit how much technology our kids use at home.”</a:t>
            </a:r>
          </a:p>
          <a:p>
            <a:pPr marL="628598" lvl="1" indent="-171450">
              <a:buFont typeface="Arial" panose="020B0604020202020204" pitchFamily="34" charset="0"/>
              <a:buChar char="•"/>
            </a:pPr>
            <a:r>
              <a:rPr lang="en-US" baseline="0" dirty="0" smtClean="0"/>
              <a:t>Ok admittedly Steve Jobs could be a bit of an odd duck.</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35</a:t>
            </a:fld>
            <a:endParaRPr lang="en-US"/>
          </a:p>
        </p:txBody>
      </p:sp>
    </p:spTree>
    <p:extLst>
      <p:ext uri="{BB962C8B-B14F-4D97-AF65-F5344CB8AC3E}">
        <p14:creationId xmlns:p14="http://schemas.microsoft.com/office/powerpoint/2010/main" val="2555138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a:t>
            </a:r>
            <a:r>
              <a:rPr lang="en-US" baseline="0" dirty="0" smtClean="0"/>
              <a:t> Anderson</a:t>
            </a:r>
          </a:p>
          <a:p>
            <a:r>
              <a:rPr lang="en-US" dirty="0" smtClean="0"/>
              <a:t>“My kids accuse me and my wife of being fascists and overly concerned about tech, and they say that none of their friends have the same rules,” he said of his five children, 6 to 17. “That’s because we have seen the dangers of technology firsthand. I’ve seen it in myself, I don’t want to see that happen to my kids.”</a:t>
            </a:r>
          </a:p>
          <a:p>
            <a:r>
              <a:rPr lang="en-US" dirty="0" smtClean="0"/>
              <a:t>“This is rule No. 1: There are no screens in the bedroom. Period. Ever,”</a:t>
            </a:r>
          </a:p>
          <a:p>
            <a:endParaRPr lang="en-US" dirty="0" smtClean="0"/>
          </a:p>
          <a:p>
            <a:r>
              <a:rPr lang="en-US" dirty="0" smtClean="0"/>
              <a:t>Alex Constantinople</a:t>
            </a:r>
          </a:p>
          <a:p>
            <a:r>
              <a:rPr lang="en-US" dirty="0" smtClean="0"/>
              <a:t>said her youngest son, who is 5, is never allowed to use gadgets during the week, and her older children, 10 to 13, are allowed only 30 minutes a day on school nights.</a:t>
            </a:r>
          </a:p>
          <a:p>
            <a:endParaRPr lang="en-US" dirty="0" smtClean="0"/>
          </a:p>
          <a:p>
            <a:r>
              <a:rPr lang="en-US" dirty="0" smtClean="0"/>
              <a:t>Evan Williams</a:t>
            </a:r>
            <a:br>
              <a:rPr lang="en-US" dirty="0" smtClean="0"/>
            </a:br>
            <a:r>
              <a:rPr lang="en-US" dirty="0" smtClean="0"/>
              <a:t> a founder of Blogger, Twitter and Medium, and his wife, Sara Williams, said that in lieu of iPads, their two young boys have hundreds of books (yes, physical ones) that they can pick up and read anytime.</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36</a:t>
            </a:fld>
            <a:endParaRPr lang="en-US"/>
          </a:p>
        </p:txBody>
      </p:sp>
    </p:spTree>
    <p:extLst>
      <p:ext uri="{BB962C8B-B14F-4D97-AF65-F5344CB8AC3E}">
        <p14:creationId xmlns:p14="http://schemas.microsoft.com/office/powerpoint/2010/main" val="1162950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 </a:t>
            </a:r>
            <a:r>
              <a:rPr lang="en-US" dirty="0" err="1" smtClean="0"/>
              <a:t>Partovi</a:t>
            </a:r>
            <a:endParaRPr lang="en-US" dirty="0" smtClean="0"/>
          </a:p>
          <a:p>
            <a:r>
              <a:rPr lang="en-US" dirty="0" smtClean="0"/>
              <a:t>, a founder of </a:t>
            </a:r>
            <a:r>
              <a:rPr lang="en-US" dirty="0" err="1" smtClean="0"/>
              <a:t>iLike</a:t>
            </a:r>
            <a:r>
              <a:rPr lang="en-US" dirty="0" smtClean="0"/>
              <a:t> and adviser to Facebook, Dropbox and Zappos, said there should be a strong distinction between time spent “consuming,” like watching YouTube or playing video games, and time spent “creating” on screens.</a:t>
            </a:r>
          </a:p>
          <a:p>
            <a:endParaRPr lang="en-US" dirty="0" smtClean="0"/>
          </a:p>
          <a:p>
            <a:endParaRPr lang="en-US" dirty="0" smtClean="0"/>
          </a:p>
          <a:p>
            <a:r>
              <a:rPr lang="en-US" dirty="0" smtClean="0"/>
              <a:t>Dick </a:t>
            </a:r>
            <a:r>
              <a:rPr lang="en-US" dirty="0" err="1" smtClean="0"/>
              <a:t>Costolo</a:t>
            </a:r>
            <a:endParaRPr lang="en-US" dirty="0" smtClean="0"/>
          </a:p>
          <a:p>
            <a:r>
              <a:rPr lang="en-US" dirty="0" smtClean="0"/>
              <a:t>The</a:t>
            </a:r>
            <a:r>
              <a:rPr lang="en-US" baseline="0" dirty="0" smtClean="0"/>
              <a:t> </a:t>
            </a:r>
            <a:r>
              <a:rPr lang="en-US" dirty="0" smtClean="0"/>
              <a:t>chief executive of Twitter, told me he and his wife approved of unlimited gadget use as long as their two teenage children were in the living room. They believe that too many time limits could have adverse effects on their children.</a:t>
            </a:r>
          </a:p>
          <a:p>
            <a:endParaRPr lang="en-US" dirty="0" smtClean="0"/>
          </a:p>
          <a:p>
            <a:r>
              <a:rPr lang="en-US" dirty="0" smtClean="0"/>
              <a:t>Others said that outright bans could backfire and create a digital monster.</a:t>
            </a:r>
          </a:p>
          <a:p>
            <a:endParaRPr lang="en-US" dirty="0" smtClean="0"/>
          </a:p>
          <a:p>
            <a:endParaRPr lang="en-US" dirty="0" smtClean="0"/>
          </a:p>
          <a:p>
            <a:r>
              <a:rPr lang="en-US" dirty="0" smtClean="0"/>
              <a:t>Bill Gates</a:t>
            </a:r>
          </a:p>
          <a:p>
            <a:r>
              <a:rPr lang="en-US" dirty="0" smtClean="0"/>
              <a:t>Gates said he and his wife Melinda decided to set a limit of 45 minutes a day of total screen time for games and an hour a day on weekends, plus what time she needs for homework.</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37</a:t>
            </a:fld>
            <a:endParaRPr lang="en-US"/>
          </a:p>
        </p:txBody>
      </p:sp>
    </p:spTree>
    <p:extLst>
      <p:ext uri="{BB962C8B-B14F-4D97-AF65-F5344CB8AC3E}">
        <p14:creationId xmlns:p14="http://schemas.microsoft.com/office/powerpoint/2010/main" val="3039217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Why so</a:t>
            </a:r>
            <a:r>
              <a:rPr lang="en-US" baseline="0" dirty="0" smtClean="0"/>
              <a:t> many concerns from these industry leaders?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38</a:t>
            </a:fld>
            <a:endParaRPr lang="en-US"/>
          </a:p>
        </p:txBody>
      </p:sp>
    </p:spTree>
    <p:extLst>
      <p:ext uri="{BB962C8B-B14F-4D97-AF65-F5344CB8AC3E}">
        <p14:creationId xmlns:p14="http://schemas.microsoft.com/office/powerpoint/2010/main" val="975568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Children’s Access to mobile media</a:t>
            </a:r>
            <a:r>
              <a:rPr lang="en-US" baseline="0" dirty="0" smtClean="0"/>
              <a:t> is dramatically higher in 2 years</a:t>
            </a:r>
          </a:p>
          <a:p>
            <a:pPr marL="171450" indent="-171450">
              <a:buFont typeface="Arial" panose="020B0604020202020204" pitchFamily="34" charset="0"/>
              <a:buChar char="•"/>
            </a:pPr>
            <a:r>
              <a:rPr lang="en-US" baseline="0" dirty="0" smtClean="0"/>
              <a:t>Almost twice as many children have used mobile media compared to 2 years prior</a:t>
            </a:r>
          </a:p>
          <a:p>
            <a:pPr marL="171450" indent="-171450">
              <a:buFont typeface="Arial" panose="020B0604020202020204" pitchFamily="34" charset="0"/>
              <a:buChar char="•"/>
            </a:pPr>
            <a:r>
              <a:rPr lang="en-US" baseline="0" dirty="0" smtClean="0"/>
              <a:t>Common Sense Media’s Report “Zero to Eight: Children’s Media Use in America 2013”</a:t>
            </a: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39</a:t>
            </a:fld>
            <a:endParaRPr lang="en-US"/>
          </a:p>
        </p:txBody>
      </p:sp>
    </p:spTree>
    <p:extLst>
      <p:ext uri="{BB962C8B-B14F-4D97-AF65-F5344CB8AC3E}">
        <p14:creationId xmlns:p14="http://schemas.microsoft.com/office/powerpoint/2010/main" val="3580104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See a large increase</a:t>
            </a:r>
            <a:r>
              <a:rPr lang="en-US" baseline="0" dirty="0" smtClean="0"/>
              <a:t> in the use of mobile devices</a:t>
            </a:r>
          </a:p>
          <a:p>
            <a:pPr marL="171450" indent="-171450">
              <a:buFont typeface="Arial" panose="020B0604020202020204" pitchFamily="34" charset="0"/>
              <a:buChar char="•"/>
            </a:pPr>
            <a:r>
              <a:rPr lang="en-US" baseline="0" dirty="0" smtClean="0"/>
              <a:t>A full third of children have TVs in their bedroom</a:t>
            </a: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40</a:t>
            </a:fld>
            <a:endParaRPr lang="en-US"/>
          </a:p>
        </p:txBody>
      </p:sp>
    </p:spTree>
    <p:extLst>
      <p:ext uri="{BB962C8B-B14F-4D97-AF65-F5344CB8AC3E}">
        <p14:creationId xmlns:p14="http://schemas.microsoft.com/office/powerpoint/2010/main" val="32384151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41</a:t>
            </a:fld>
            <a:endParaRPr lang="en-US"/>
          </a:p>
        </p:txBody>
      </p:sp>
    </p:spTree>
    <p:extLst>
      <p:ext uri="{BB962C8B-B14F-4D97-AF65-F5344CB8AC3E}">
        <p14:creationId xmlns:p14="http://schemas.microsoft.com/office/powerpoint/2010/main" val="3443594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title bar movement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6</a:t>
            </a:fld>
            <a:endParaRPr lang="en-US"/>
          </a:p>
        </p:txBody>
      </p:sp>
    </p:spTree>
    <p:extLst>
      <p:ext uri="{BB962C8B-B14F-4D97-AF65-F5344CB8AC3E}">
        <p14:creationId xmlns:p14="http://schemas.microsoft.com/office/powerpoint/2010/main" val="970303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Why so</a:t>
            </a:r>
            <a:r>
              <a:rPr lang="en-US" baseline="0" dirty="0" smtClean="0"/>
              <a:t> many concerns from these industry leaders?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42</a:t>
            </a:fld>
            <a:endParaRPr lang="en-US"/>
          </a:p>
        </p:txBody>
      </p:sp>
    </p:spTree>
    <p:extLst>
      <p:ext uri="{BB962C8B-B14F-4D97-AF65-F5344CB8AC3E}">
        <p14:creationId xmlns:p14="http://schemas.microsoft.com/office/powerpoint/2010/main" val="38699750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Previously</a:t>
            </a:r>
            <a:r>
              <a:rPr lang="en-US" baseline="0" dirty="0" smtClean="0"/>
              <a:t> mentioned side effects noted by AAP</a:t>
            </a:r>
          </a:p>
          <a:p>
            <a:pPr marL="628598" lvl="1" indent="-171450">
              <a:buFont typeface="Arial" panose="020B0604020202020204" pitchFamily="34" charset="0"/>
              <a:buChar char="•"/>
            </a:pPr>
            <a:r>
              <a:rPr lang="en-US" baseline="0" dirty="0" smtClean="0"/>
              <a:t>Obesity</a:t>
            </a:r>
          </a:p>
          <a:p>
            <a:pPr marL="1085746" lvl="2" indent="-171450">
              <a:buFont typeface="Arial" panose="020B0604020202020204" pitchFamily="34" charset="0"/>
              <a:buChar char="•"/>
            </a:pPr>
            <a:r>
              <a:rPr lang="en-US" baseline="0" dirty="0" smtClean="0"/>
              <a:t>Exposure to more food marketing</a:t>
            </a:r>
          </a:p>
          <a:p>
            <a:pPr marL="1085746" lvl="2" indent="-171450">
              <a:buFont typeface="Arial" panose="020B0604020202020204" pitchFamily="34" charset="0"/>
              <a:buChar char="•"/>
            </a:pPr>
            <a:r>
              <a:rPr lang="en-US" baseline="0" dirty="0" smtClean="0"/>
              <a:t>Lack of movement</a:t>
            </a:r>
          </a:p>
          <a:p>
            <a:pPr marL="628598" lvl="1" indent="-171450">
              <a:buFont typeface="Arial" panose="020B0604020202020204" pitchFamily="34" charset="0"/>
              <a:buChar char="•"/>
            </a:pPr>
            <a:r>
              <a:rPr lang="en-US" baseline="0" dirty="0" smtClean="0"/>
              <a:t>Behavioral Problems</a:t>
            </a:r>
          </a:p>
          <a:p>
            <a:pPr marL="628598" lvl="1" indent="-171450">
              <a:buFont typeface="Arial" panose="020B0604020202020204" pitchFamily="34" charset="0"/>
              <a:buChar char="•"/>
            </a:pPr>
            <a:r>
              <a:rPr lang="en-US" baseline="0" dirty="0" smtClean="0"/>
              <a:t>Violence – due to desensitization</a:t>
            </a:r>
          </a:p>
          <a:p>
            <a:pPr marL="628598" lvl="1" indent="-171450">
              <a:buFont typeface="Arial" panose="020B0604020202020204" pitchFamily="34" charset="0"/>
              <a:buChar char="•"/>
            </a:pPr>
            <a:r>
              <a:rPr lang="en-US" baseline="0" dirty="0" smtClean="0"/>
              <a:t>Irregular Sleep</a:t>
            </a:r>
          </a:p>
          <a:p>
            <a:pPr marL="1085746" marR="0" lvl="2"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 certainly</a:t>
            </a:r>
            <a:r>
              <a:rPr lang="en-US" baseline="0" dirty="0" smtClean="0"/>
              <a:t> don’t want to contribute to a lack of sleep.</a:t>
            </a:r>
          </a:p>
          <a:p>
            <a:pPr marL="628598" lvl="1" indent="-171450">
              <a:buFont typeface="Arial" panose="020B0604020202020204" pitchFamily="34" charset="0"/>
              <a:buChar char="•"/>
            </a:pPr>
            <a:r>
              <a:rPr lang="en-US" baseline="0" dirty="0" smtClean="0"/>
              <a:t>Poor Academic Performance</a:t>
            </a:r>
          </a:p>
          <a:p>
            <a:pPr marL="628598" lvl="1" indent="-171450">
              <a:buFont typeface="Arial" panose="020B0604020202020204" pitchFamily="34" charset="0"/>
              <a:buChar char="•"/>
            </a:pPr>
            <a:r>
              <a:rPr lang="en-US" baseline="0" dirty="0" smtClean="0"/>
              <a:t>Less time for Active or Creative Play</a:t>
            </a:r>
          </a:p>
          <a:p>
            <a:pPr marL="171450" lvl="0" indent="-171450">
              <a:buFont typeface="Arial" panose="020B0604020202020204" pitchFamily="34" charset="0"/>
              <a:buChar char="•"/>
            </a:pPr>
            <a:r>
              <a:rPr lang="en-US" baseline="0" dirty="0" smtClean="0"/>
              <a:t>Limit exposure to harmful content</a:t>
            </a:r>
          </a:p>
          <a:p>
            <a:pPr marL="628598" lvl="1" indent="-171450">
              <a:buFont typeface="Arial" panose="020B0604020202020204" pitchFamily="34" charset="0"/>
              <a:buChar char="•"/>
            </a:pPr>
            <a:r>
              <a:rPr lang="en-US" baseline="0" dirty="0" smtClean="0"/>
              <a:t>Think adult content</a:t>
            </a:r>
          </a:p>
          <a:p>
            <a:pPr marL="171450" lvl="0" indent="-171450">
              <a:buFont typeface="Arial" panose="020B0604020202020204" pitchFamily="34" charset="0"/>
              <a:buChar char="•"/>
            </a:pPr>
            <a:r>
              <a:rPr lang="en-US" baseline="0" dirty="0" smtClean="0"/>
              <a:t>Bullying from other kids</a:t>
            </a:r>
          </a:p>
          <a:p>
            <a:pPr marL="171450" lvl="0" indent="-171450">
              <a:buFont typeface="Arial" panose="020B0604020202020204" pitchFamily="34" charset="0"/>
              <a:buChar char="•"/>
            </a:pPr>
            <a:r>
              <a:rPr lang="en-US" baseline="0" dirty="0" smtClean="0"/>
              <a:t>Addiction to Devices</a:t>
            </a:r>
          </a:p>
          <a:p>
            <a:pPr marL="171450" lvl="0" indent="-171450">
              <a:buFont typeface="Arial" panose="020B0604020202020204" pitchFamily="34" charset="0"/>
              <a:buChar char="•"/>
            </a:pPr>
            <a:r>
              <a:rPr lang="en-US" baseline="0" dirty="0" smtClean="0"/>
              <a:t>Reduction in fine motor skills, due to too much time with touch devices</a:t>
            </a:r>
          </a:p>
          <a:p>
            <a:pPr marL="628598" lvl="1" indent="-171450">
              <a:buFont typeface="Arial" panose="020B0604020202020204" pitchFamily="34" charset="0"/>
              <a:buChar char="•"/>
            </a:pPr>
            <a:r>
              <a:rPr lang="en-US" baseline="0" dirty="0" smtClean="0"/>
              <a:t>Preschool teacher story</a:t>
            </a:r>
          </a:p>
          <a:p>
            <a:pPr marL="171450" lvl="0" indent="-171450">
              <a:buFont typeface="Arial" panose="020B0604020202020204" pitchFamily="34" charset="0"/>
              <a:buChar char="•"/>
            </a:pPr>
            <a:r>
              <a:rPr lang="en-US" baseline="0" dirty="0" smtClean="0"/>
              <a:t>Be wary of complete removal of devices, it may cause a binge behavior when they do not have limits</a:t>
            </a:r>
          </a:p>
          <a:p>
            <a:pPr marL="171450" lvl="0" indent="-171450">
              <a:buFont typeface="Arial" panose="020B0604020202020204" pitchFamily="34" charset="0"/>
              <a:buChar char="•"/>
            </a:pPr>
            <a:r>
              <a:rPr lang="en-US" baseline="0" dirty="0" smtClean="0"/>
              <a:t>Increase creativity </a:t>
            </a:r>
          </a:p>
          <a:p>
            <a:pPr marL="171450" indent="-171450">
              <a:buFont typeface="Arial" panose="020B0604020202020204" pitchFamily="34" charset="0"/>
              <a:buChar char="•"/>
            </a:pPr>
            <a:r>
              <a:rPr lang="en-US" dirty="0" smtClean="0"/>
              <a:t>They may not need to drive their own cars, but they will need to interact with other humans</a:t>
            </a:r>
          </a:p>
          <a:p>
            <a:pPr marL="628598" lvl="1" indent="-171450">
              <a:buFont typeface="Arial" panose="020B0604020202020204" pitchFamily="34" charset="0"/>
              <a:buChar char="•"/>
            </a:pPr>
            <a:r>
              <a:rPr lang="en-US" dirty="0" smtClean="0"/>
              <a:t>Software teams are a lot about team dynamics and social skills, how can we ensure our kids are social</a:t>
            </a:r>
          </a:p>
          <a:p>
            <a:pPr marL="171450" lvl="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43</a:t>
            </a:fld>
            <a:endParaRPr lang="en-US"/>
          </a:p>
        </p:txBody>
      </p:sp>
    </p:spTree>
    <p:extLst>
      <p:ext uri="{BB962C8B-B14F-4D97-AF65-F5344CB8AC3E}">
        <p14:creationId xmlns:p14="http://schemas.microsoft.com/office/powerpoint/2010/main" val="2772729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 strategies</a:t>
            </a:r>
            <a:r>
              <a:rPr lang="en-US" baseline="0" dirty="0" smtClean="0"/>
              <a:t> can we use to reduce screen time and mitigate concerns?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44</a:t>
            </a:fld>
            <a:endParaRPr lang="en-US"/>
          </a:p>
        </p:txBody>
      </p:sp>
    </p:spTree>
    <p:extLst>
      <p:ext uri="{BB962C8B-B14F-4D97-AF65-F5344CB8AC3E}">
        <p14:creationId xmlns:p14="http://schemas.microsoft.com/office/powerpoint/2010/main" val="38008384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dirty="0" smtClean="0">
                <a:solidFill>
                  <a:schemeClr val="tx1"/>
                </a:solidFill>
                <a:effectLst/>
                <a:latin typeface="+mn-lt"/>
                <a:ea typeface="+mn-ea"/>
                <a:cs typeface="+mn-cs"/>
              </a:rPr>
              <a:t>Keep out of the bedroom</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Kids with TV’s in their bedroom watch</a:t>
            </a:r>
            <a:r>
              <a:rPr lang="en-US" baseline="0" dirty="0" smtClean="0"/>
              <a:t> </a:t>
            </a:r>
            <a:r>
              <a:rPr lang="en-US" dirty="0" smtClean="0"/>
              <a:t>more TV than kids who don’t. Monitor your child's screen time and websites by keeping TVs and computers in a common area in your house.</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Don’t Eat in Front</a:t>
            </a:r>
            <a:r>
              <a:rPr lang="en-US" sz="1200" b="1" kern="1200" baseline="0" dirty="0" smtClean="0">
                <a:solidFill>
                  <a:schemeClr val="tx1"/>
                </a:solidFill>
                <a:effectLst/>
                <a:latin typeface="+mn-lt"/>
                <a:ea typeface="+mn-ea"/>
                <a:cs typeface="+mn-cs"/>
              </a:rPr>
              <a:t> of TV</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tx2">
                    <a:lumMod val="50000"/>
                  </a:schemeClr>
                </a:solidFill>
                <a:latin typeface="Roboto Light"/>
                <a:cs typeface="Roboto Light"/>
              </a:rPr>
              <a:t>Allowing your child to eat or snack in front of the TV increases his or her screen time. The habit also encourages mindless munching, which can lead to weight gain.</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Set School Day Rules</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tx2">
                    <a:lumMod val="50000"/>
                  </a:schemeClr>
                </a:solidFill>
                <a:latin typeface="Roboto Light"/>
                <a:cs typeface="Roboto Light"/>
              </a:rPr>
              <a:t>Most children have limited free time during the school week. Don't let your child spend all of it in front of a screen. Also, avoid using screen time as a reward or punishment. This can make screen time seem even more important to children.</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Suggest</a:t>
            </a:r>
            <a:r>
              <a:rPr lang="en-US" sz="1200" b="1" kern="1200" baseline="0" dirty="0" smtClean="0">
                <a:solidFill>
                  <a:schemeClr val="tx1"/>
                </a:solidFill>
                <a:effectLst/>
                <a:latin typeface="+mn-lt"/>
                <a:ea typeface="+mn-ea"/>
                <a:cs typeface="+mn-cs"/>
              </a:rPr>
              <a:t> Other Activities</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Rather than relying on screen time for entertainment, help your child find other things to do, such as reading, playing a sport, helping with cooking or trying a board game.</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Set a Good Example</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Be a good role model by limiting your own screen time.</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Unplug</a:t>
            </a:r>
            <a:r>
              <a:rPr lang="en-US" sz="1200" b="1" kern="1200" baseline="0" dirty="0" smtClean="0">
                <a:solidFill>
                  <a:schemeClr val="tx1"/>
                </a:solidFill>
                <a:effectLst/>
                <a:latin typeface="+mn-lt"/>
                <a:ea typeface="+mn-ea"/>
                <a:cs typeface="+mn-cs"/>
              </a:rPr>
              <a:t> it</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 If screen time is becoming a source of tension in your family, unplug the TV, Computers, and devices for a while. You might designate one day a week or month as a screen-free day for the whole family.</a:t>
            </a:r>
            <a:endParaRPr lang="en-US" sz="1200" b="1" kern="1200" dirty="0" smtClean="0">
              <a:solidFill>
                <a:schemeClr val="tx1"/>
              </a:solidFill>
              <a:effectLst/>
              <a:latin typeface="+mn-lt"/>
              <a:ea typeface="+mn-ea"/>
              <a:cs typeface="+mn-cs"/>
            </a:endParaRP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No gadgets during the week and only 30 min to 2 hours on weekend</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Differentiate passive consumption from creation time, which is similar to playing piano or writing</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smtClean="0"/>
              <a:t>Ali </a:t>
            </a:r>
            <a:r>
              <a:rPr lang="en-US" sz="1200" b="0" dirty="0" err="1" smtClean="0"/>
              <a:t>Partovi</a:t>
            </a:r>
            <a:endParaRPr lang="en-US" sz="1200" kern="1200" dirty="0" smtClean="0">
              <a:solidFill>
                <a:schemeClr val="tx1"/>
              </a:solidFill>
              <a:effectLst/>
              <a:latin typeface="+mn-lt"/>
              <a:ea typeface="+mn-ea"/>
              <a:cs typeface="+mn-cs"/>
            </a:endParaRP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Provide other habits, family exercise, reading physical books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encourage active screen time, jumping jacks on commercial</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Don't use screen time as reward or punishment, b/c makes devices seem more important</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45</a:t>
            </a:fld>
            <a:endParaRPr lang="en-US"/>
          </a:p>
        </p:txBody>
      </p:sp>
    </p:spTree>
    <p:extLst>
      <p:ext uri="{BB962C8B-B14F-4D97-AF65-F5344CB8AC3E}">
        <p14:creationId xmlns:p14="http://schemas.microsoft.com/office/powerpoint/2010/main" val="1983019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You</a:t>
            </a:r>
            <a:r>
              <a:rPr lang="en-US" baseline="0" dirty="0" smtClean="0"/>
              <a:t> will need to give your children access to technology, for school work, to socialize</a:t>
            </a:r>
          </a:p>
          <a:p>
            <a:pPr marL="628598" lvl="1" indent="-171450">
              <a:buFont typeface="Arial" panose="020B0604020202020204" pitchFamily="34" charset="0"/>
              <a:buChar char="•"/>
            </a:pPr>
            <a:r>
              <a:rPr lang="en-US" baseline="0" dirty="0" smtClean="0"/>
              <a:t>How can you help guide your kids in the right direction with the use of technology?</a:t>
            </a:r>
          </a:p>
        </p:txBody>
      </p:sp>
      <p:sp>
        <p:nvSpPr>
          <p:cNvPr id="4" name="Slide Number Placeholder 3"/>
          <p:cNvSpPr>
            <a:spLocks noGrp="1"/>
          </p:cNvSpPr>
          <p:nvPr>
            <p:ph type="sldNum" sz="quarter" idx="10"/>
          </p:nvPr>
        </p:nvSpPr>
        <p:spPr/>
        <p:txBody>
          <a:bodyPr/>
          <a:lstStyle/>
          <a:p>
            <a:fld id="{75115322-16FA-F946-85A5-C38FA9752892}" type="slidenum">
              <a:rPr lang="en-US" smtClean="0"/>
              <a:t>46</a:t>
            </a:fld>
            <a:endParaRPr lang="en-US"/>
          </a:p>
        </p:txBody>
      </p:sp>
    </p:spTree>
    <p:extLst>
      <p:ext uri="{BB962C8B-B14F-4D97-AF65-F5344CB8AC3E}">
        <p14:creationId xmlns:p14="http://schemas.microsoft.com/office/powerpoint/2010/main" val="250385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As a parent you are responsible for protecting your child’s “digital footprint” and digital identity</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How do we manage our </a:t>
            </a:r>
            <a:r>
              <a:rPr lang="en-US" dirty="0" smtClean="0"/>
              <a:t>children's digital persona?</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It is important to think about your child’s privacy rights when posting about them online</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Too much sharing of your child’s information could lead to identity theft, child’s date of birth, full name, location, and other info</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Marketer’s could use this information</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Get permission before posting pictures of other peoples kids</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Ensure you have your privacy settings set correctly on your social media applications</a:t>
            </a:r>
          </a:p>
          <a:p>
            <a:pPr marL="171450" indent="-171450">
              <a:buFont typeface="Arial" panose="020B0604020202020204" pitchFamily="34" charset="0"/>
              <a:buChar char="•"/>
            </a:pPr>
            <a:r>
              <a:rPr lang="en-US" dirty="0" smtClean="0"/>
              <a:t>As developers</a:t>
            </a:r>
            <a:r>
              <a:rPr lang="en-US" baseline="0" dirty="0" smtClean="0"/>
              <a:t> we need to ensure our software provides opportunity for differing levels of security and privacy</a:t>
            </a:r>
            <a:endParaRPr lang="en-US" dirty="0" smtClean="0"/>
          </a:p>
          <a:p>
            <a:pPr marL="171450" indent="-171450">
              <a:buFont typeface="Arial" panose="020B0604020202020204" pitchFamily="34" charset="0"/>
              <a:buChar char="•"/>
            </a:pPr>
            <a:r>
              <a:rPr lang="en-US" dirty="0" smtClean="0"/>
              <a:t>Ephemeral</a:t>
            </a:r>
            <a:r>
              <a:rPr lang="en-US" baseline="0" dirty="0" smtClean="0"/>
              <a:t> Social Media apps</a:t>
            </a:r>
          </a:p>
          <a:p>
            <a:pPr marL="628598" lvl="1" indent="-171450">
              <a:buFont typeface="Arial" panose="020B0604020202020204" pitchFamily="34" charset="0"/>
              <a:buChar char="•"/>
            </a:pPr>
            <a:r>
              <a:rPr lang="en-US" baseline="0" dirty="0" smtClean="0"/>
              <a:t>Snapchat</a:t>
            </a:r>
          </a:p>
          <a:p>
            <a:pPr marL="628598" lvl="1" indent="-171450">
              <a:buFont typeface="Arial" panose="020B0604020202020204" pitchFamily="34" charset="0"/>
              <a:buChar char="•"/>
            </a:pPr>
            <a:r>
              <a:rPr lang="en-US" baseline="0" dirty="0" smtClean="0"/>
              <a:t>Facebook tried with Poke App but pulled it</a:t>
            </a:r>
          </a:p>
          <a:p>
            <a:pPr marL="628598" lvl="1" indent="-171450">
              <a:buFont typeface="Arial" panose="020B0604020202020204" pitchFamily="34" charset="0"/>
              <a:buChar char="•"/>
            </a:pPr>
            <a:r>
              <a:rPr lang="en-US" baseline="0" dirty="0" smtClean="0"/>
              <a:t>Some parent’s forbid usage of other social media apps b/c </a:t>
            </a:r>
            <a:r>
              <a:rPr lang="en-US" baseline="0" dirty="0" err="1" smtClean="0"/>
              <a:t>SnapChat</a:t>
            </a:r>
            <a:r>
              <a:rPr lang="en-US" baseline="0" dirty="0" smtClean="0"/>
              <a:t> deletes messages</a:t>
            </a:r>
          </a:p>
          <a:p>
            <a:pPr marL="171450" lvl="0" indent="-171450">
              <a:buFont typeface="Arial" panose="020B0604020202020204" pitchFamily="34" charset="0"/>
              <a:buChar char="•"/>
            </a:pPr>
            <a:r>
              <a:rPr lang="en-US" baseline="0" dirty="0" smtClean="0"/>
              <a:t>Geo Location concerns</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smtClean="0"/>
          </a:p>
          <a:p>
            <a:r>
              <a:rPr lang="en-US" dirty="0" smtClean="0"/>
              <a:t>- Do you reserve digital domains for your children?</a:t>
            </a:r>
          </a:p>
          <a:p>
            <a:r>
              <a:rPr lang="en-US" dirty="0" smtClean="0"/>
              <a:t>    - Can we give our children a leg up on creating an easily identifiable digital persona?</a:t>
            </a:r>
          </a:p>
          <a:p>
            <a:pPr marL="171450" lvl="0" indent="-171450">
              <a:buFont typeface="Arial" panose="020B0604020202020204" pitchFamily="34" charset="0"/>
              <a:buChar char="•"/>
            </a:pPr>
            <a:r>
              <a:rPr lang="en-US" baseline="0" dirty="0" smtClean="0"/>
              <a:t>“Told work they could use a picture of my child “G” in newsletter, but not to use his name”</a:t>
            </a:r>
          </a:p>
          <a:p>
            <a:pPr marL="171450" lvl="0" indent="-171450">
              <a:buFont typeface="Arial" panose="020B0604020202020204" pitchFamily="34" charset="0"/>
              <a:buChar char="•"/>
            </a:pPr>
            <a:endParaRPr lang="en-US" baseline="0" dirty="0" smtClean="0"/>
          </a:p>
          <a:p>
            <a:pPr marL="171450" lvl="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47</a:t>
            </a:fld>
            <a:endParaRPr lang="en-US"/>
          </a:p>
        </p:txBody>
      </p:sp>
    </p:spTree>
    <p:extLst>
      <p:ext uri="{BB962C8B-B14F-4D97-AF65-F5344CB8AC3E}">
        <p14:creationId xmlns:p14="http://schemas.microsoft.com/office/powerpoint/2010/main" val="10531509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Be reasonable and try to set reasonable expectations</a:t>
            </a:r>
            <a:r>
              <a:rPr lang="en-US" sz="1200" kern="1200" dirty="0" smtClean="0">
                <a:solidFill>
                  <a:schemeClr val="tx1"/>
                </a:solidFill>
                <a:effectLst/>
                <a:latin typeface="+mn-lt"/>
                <a:ea typeface="+mn-ea"/>
                <a:cs typeface="+mn-cs"/>
              </a:rPr>
              <a:t>. </a:t>
            </a:r>
          </a:p>
          <a:p>
            <a:pPr marL="628598" lvl="1" indent="-171450">
              <a:buFont typeface="Arial" panose="020B0604020202020204" pitchFamily="34" charset="0"/>
              <a:buChar char="•"/>
            </a:pPr>
            <a:r>
              <a:rPr lang="en-US" kern="1200" baseline="0" dirty="0" smtClean="0">
                <a:solidFill>
                  <a:schemeClr val="tx1"/>
                </a:solidFill>
                <a:effectLst/>
                <a:latin typeface="+mn-lt"/>
                <a:ea typeface="+mn-ea"/>
                <a:cs typeface="+mn-cs"/>
              </a:rPr>
              <a:t>Pulling plug on favorite social site like killing social life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talk with your kids about how they use the services</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Online safety, keep things private (passwords) personal information</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Don’t every meet anyone you don’t know in real life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Support critical thinking and civil behavior</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Help child develop good sense about safety and relationships</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Be good citizens online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Consider requiring Internet use in a high-traffic place in your home</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Not allow in their room alone</a:t>
            </a:r>
          </a:p>
          <a:p>
            <a:pPr marL="171450" lvl="0" indent="-171450">
              <a:buFont typeface="Arial" panose="020B0604020202020204" pitchFamily="34" charset="0"/>
              <a:buChar char="•"/>
            </a:pPr>
            <a:r>
              <a:rPr lang="en-US" sz="1200" b="1" kern="1200" dirty="0" smtClean="0">
                <a:solidFill>
                  <a:schemeClr val="tx1"/>
                </a:solidFill>
                <a:effectLst/>
                <a:latin typeface="+mn-lt"/>
                <a:ea typeface="+mn-ea"/>
                <a:cs typeface="+mn-cs"/>
              </a:rPr>
              <a:t>Try to get your kids to share their profiles and blogs with you</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Be aware your kids could sign up a new profile</a:t>
            </a:r>
          </a:p>
          <a:p>
            <a:pPr marL="628598" lvl="1" indent="-171450">
              <a:buFont typeface="Arial" panose="020B0604020202020204" pitchFamily="34" charset="0"/>
              <a:buChar char="•"/>
            </a:pPr>
            <a:r>
              <a:rPr lang="en-US" b="0" kern="1200" baseline="0" dirty="0" smtClean="0">
                <a:solidFill>
                  <a:schemeClr val="tx1"/>
                </a:solidFill>
                <a:effectLst/>
                <a:latin typeface="+mn-lt"/>
                <a:ea typeface="+mn-ea"/>
                <a:cs typeface="+mn-cs"/>
              </a:rPr>
              <a:t>Google info about your kids every once in a while</a:t>
            </a:r>
            <a:endParaRPr lang="en-US" b="0"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48</a:t>
            </a:fld>
            <a:endParaRPr lang="en-US"/>
          </a:p>
        </p:txBody>
      </p:sp>
    </p:spTree>
    <p:extLst>
      <p:ext uri="{BB962C8B-B14F-4D97-AF65-F5344CB8AC3E}">
        <p14:creationId xmlns:p14="http://schemas.microsoft.com/office/powerpoint/2010/main" val="8117165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49</a:t>
            </a:fld>
            <a:endParaRPr lang="en-US"/>
          </a:p>
        </p:txBody>
      </p:sp>
    </p:spTree>
    <p:extLst>
      <p:ext uri="{BB962C8B-B14F-4D97-AF65-F5344CB8AC3E}">
        <p14:creationId xmlns:p14="http://schemas.microsoft.com/office/powerpoint/2010/main" val="37256797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a:t>
            </a:r>
            <a:r>
              <a:rPr lang="en-US" baseline="0" dirty="0" smtClean="0"/>
              <a:t> applications do we let our children use and what do we hope it will teach them?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50</a:t>
            </a:fld>
            <a:endParaRPr lang="en-US"/>
          </a:p>
        </p:txBody>
      </p:sp>
    </p:spTree>
    <p:extLst>
      <p:ext uri="{BB962C8B-B14F-4D97-AF65-F5344CB8AC3E}">
        <p14:creationId xmlns:p14="http://schemas.microsoft.com/office/powerpoint/2010/main" val="36321125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51</a:t>
            </a:fld>
            <a:endParaRPr lang="en-US"/>
          </a:p>
        </p:txBody>
      </p:sp>
    </p:spTree>
    <p:extLst>
      <p:ext uri="{BB962C8B-B14F-4D97-AF65-F5344CB8AC3E}">
        <p14:creationId xmlns:p14="http://schemas.microsoft.com/office/powerpoint/2010/main" val="163524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7</a:t>
            </a:fld>
            <a:endParaRPr lang="en-US"/>
          </a:p>
        </p:txBody>
      </p:sp>
    </p:spTree>
    <p:extLst>
      <p:ext uri="{BB962C8B-B14F-4D97-AF65-F5344CB8AC3E}">
        <p14:creationId xmlns:p14="http://schemas.microsoft.com/office/powerpoint/2010/main" val="30070054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Note Scratch</a:t>
            </a:r>
            <a:r>
              <a:rPr lang="en-US" baseline="0" dirty="0" smtClean="0"/>
              <a:t> does not have IOS or Android App only Scratch</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52</a:t>
            </a:fld>
            <a:endParaRPr lang="en-US"/>
          </a:p>
        </p:txBody>
      </p:sp>
    </p:spTree>
    <p:extLst>
      <p:ext uri="{BB962C8B-B14F-4D97-AF65-F5344CB8AC3E}">
        <p14:creationId xmlns:p14="http://schemas.microsoft.com/office/powerpoint/2010/main" val="24213928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53</a:t>
            </a:fld>
            <a:endParaRPr lang="en-US"/>
          </a:p>
        </p:txBody>
      </p:sp>
    </p:spTree>
    <p:extLst>
      <p:ext uri="{BB962C8B-B14F-4D97-AF65-F5344CB8AC3E}">
        <p14:creationId xmlns:p14="http://schemas.microsoft.com/office/powerpoint/2010/main" val="37024929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54</a:t>
            </a:fld>
            <a:endParaRPr lang="en-US"/>
          </a:p>
        </p:txBody>
      </p:sp>
    </p:spTree>
    <p:extLst>
      <p:ext uri="{BB962C8B-B14F-4D97-AF65-F5344CB8AC3E}">
        <p14:creationId xmlns:p14="http://schemas.microsoft.com/office/powerpoint/2010/main" val="42041727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58</a:t>
            </a:fld>
            <a:endParaRPr lang="en-US"/>
          </a:p>
        </p:txBody>
      </p:sp>
    </p:spTree>
    <p:extLst>
      <p:ext uri="{BB962C8B-B14F-4D97-AF65-F5344CB8AC3E}">
        <p14:creationId xmlns:p14="http://schemas.microsoft.com/office/powerpoint/2010/main" val="2100537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Worked in fortune 50 company </a:t>
            </a:r>
          </a:p>
          <a:p>
            <a:pPr marL="171450" indent="-171450">
              <a:buFont typeface="Arial" panose="020B0604020202020204" pitchFamily="34" charset="0"/>
              <a:buChar char="•"/>
            </a:pPr>
            <a:r>
              <a:rPr lang="en-US" dirty="0"/>
              <a:t>C</a:t>
            </a:r>
            <a:r>
              <a:rPr lang="en-US" dirty="0" smtClean="0"/>
              <a:t>onsulting</a:t>
            </a:r>
          </a:p>
          <a:p>
            <a:pPr marL="171450" indent="-171450">
              <a:buFont typeface="Arial" panose="020B0604020202020204" pitchFamily="34" charset="0"/>
              <a:buChar char="•"/>
            </a:pPr>
            <a:r>
              <a:rPr lang="en-US" dirty="0" smtClean="0"/>
              <a:t>Federal Government</a:t>
            </a:r>
          </a:p>
          <a:p>
            <a:pPr marL="171450" indent="-171450">
              <a:buFont typeface="Arial" panose="020B0604020202020204" pitchFamily="34" charset="0"/>
              <a:buChar char="•"/>
            </a:pPr>
            <a:r>
              <a:rPr lang="en-US" dirty="0" smtClean="0"/>
              <a:t>Local Government</a:t>
            </a:r>
          </a:p>
          <a:p>
            <a:pPr marL="171450" indent="-171450">
              <a:buFont typeface="Arial" panose="020B0604020202020204" pitchFamily="34" charset="0"/>
              <a:buChar char="•"/>
            </a:pPr>
            <a:r>
              <a:rPr lang="en-US" dirty="0" smtClean="0"/>
              <a:t>Small business</a:t>
            </a:r>
          </a:p>
          <a:p>
            <a:pPr marL="171450" indent="-171450">
              <a:buFont typeface="Arial" panose="020B0604020202020204" pitchFamily="34" charset="0"/>
              <a:buChar char="•"/>
            </a:pPr>
            <a:r>
              <a:rPr lang="en-US" dirty="0" smtClean="0"/>
              <a:t>I prefer to work for a company where I am not a cost center, but a revenue generator.</a:t>
            </a:r>
          </a:p>
          <a:p>
            <a:pPr marL="628598" lvl="1" indent="-171450">
              <a:buFont typeface="Arial" panose="020B0604020202020204" pitchFamily="34" charset="0"/>
              <a:buChar char="•"/>
            </a:pPr>
            <a:r>
              <a:rPr lang="en-US" dirty="0" smtClean="0"/>
              <a:t>I believe this changes how developers interact with business</a:t>
            </a:r>
          </a:p>
          <a:p>
            <a:pPr marL="628598" lvl="1" indent="-171450">
              <a:buFont typeface="Arial" panose="020B0604020202020204" pitchFamily="34" charset="0"/>
              <a:buChar char="•"/>
            </a:pPr>
            <a:r>
              <a:rPr lang="en-US" dirty="0" smtClean="0"/>
              <a:t>Many companies have not come to the conclusion that their core competencies are in technology</a:t>
            </a:r>
          </a:p>
          <a:p>
            <a:pPr marL="628598" lvl="1" indent="-171450">
              <a:buFont typeface="Arial" panose="020B0604020202020204" pitchFamily="34" charset="0"/>
              <a:buChar char="•"/>
            </a:pPr>
            <a:r>
              <a:rPr lang="en-US" dirty="0" smtClean="0"/>
              <a:t>I enjoy working for HMB, if you have questions about HMB or its culture please feel free to talk to me or the (recruiter) sitting down in the front.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8</a:t>
            </a:fld>
            <a:endParaRPr lang="en-US"/>
          </a:p>
        </p:txBody>
      </p:sp>
    </p:spTree>
    <p:extLst>
      <p:ext uri="{BB962C8B-B14F-4D97-AF65-F5344CB8AC3E}">
        <p14:creationId xmlns:p14="http://schemas.microsoft.com/office/powerpoint/2010/main" val="471122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Wife – understanding one</a:t>
            </a:r>
          </a:p>
          <a:p>
            <a:r>
              <a:rPr lang="en-US" dirty="0" smtClean="0"/>
              <a:t>Big Brother – 4 years old, really likes </a:t>
            </a:r>
            <a:r>
              <a:rPr lang="en-US" dirty="0" err="1" smtClean="0"/>
              <a:t>ipad</a:t>
            </a:r>
            <a:r>
              <a:rPr lang="en-US" dirty="0"/>
              <a:t> </a:t>
            </a:r>
            <a:r>
              <a:rPr lang="en-US" dirty="0" smtClean="0"/>
              <a:t>games, movies, and electronics</a:t>
            </a:r>
          </a:p>
          <a:p>
            <a:r>
              <a:rPr lang="en-US" dirty="0" smtClean="0"/>
              <a:t>The Baby – 5 months, keep the wife and I up all night</a:t>
            </a:r>
          </a:p>
          <a:p>
            <a:endParaRPr lang="en-US" dirty="0"/>
          </a:p>
          <a:p>
            <a:endParaRPr lang="en-US" dirty="0" smtClean="0"/>
          </a:p>
          <a:p>
            <a:r>
              <a:rPr lang="en-US" dirty="0" smtClean="0"/>
              <a:t>Note: I am not naming the children with their full names this is something we will dive into during the children with technology section </a:t>
            </a:r>
          </a:p>
          <a:p>
            <a:endParaRPr lang="en-US" dirty="0"/>
          </a:p>
          <a:p>
            <a:endParaRPr lang="en-US" strike="sngStrike" dirty="0" smtClean="0"/>
          </a:p>
          <a:p>
            <a:r>
              <a:rPr lang="en-US" strike="sngStrike" dirty="0" smtClean="0"/>
              <a:t>our when we talk about on exposure of children to digital world, and being the steward of your children’s online presence.</a:t>
            </a:r>
            <a:endParaRPr lang="en-US" strike="sngStrike" dirty="0"/>
          </a:p>
        </p:txBody>
      </p:sp>
      <p:sp>
        <p:nvSpPr>
          <p:cNvPr id="4" name="Slide Number Placeholder 3"/>
          <p:cNvSpPr>
            <a:spLocks noGrp="1"/>
          </p:cNvSpPr>
          <p:nvPr>
            <p:ph type="sldNum" sz="quarter" idx="10"/>
          </p:nvPr>
        </p:nvSpPr>
        <p:spPr/>
        <p:txBody>
          <a:bodyPr/>
          <a:lstStyle/>
          <a:p>
            <a:fld id="{75115322-16FA-F946-85A5-C38FA9752892}" type="slidenum">
              <a:rPr lang="en-US" smtClean="0"/>
              <a:t>9</a:t>
            </a:fld>
            <a:endParaRPr lang="en-US"/>
          </a:p>
        </p:txBody>
      </p:sp>
    </p:spTree>
    <p:extLst>
      <p:ext uri="{BB962C8B-B14F-4D97-AF65-F5344CB8AC3E}">
        <p14:creationId xmlns:p14="http://schemas.microsoft.com/office/powerpoint/2010/main" val="2317698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Roboto Light" panose="02000000000000000000" pitchFamily="2" charset="0"/>
                <a:ea typeface="Roboto Light" panose="02000000000000000000" pitchFamily="2" charset="0"/>
              </a:rPr>
              <a:t>You and your spouse created a tiny human. Despite all the software you have written, the child will be your greatest creation.</a:t>
            </a:r>
          </a:p>
          <a:p>
            <a:endParaRPr lang="en-US" dirty="0" smtClean="0">
              <a:latin typeface="Roboto Light" panose="02000000000000000000" pitchFamily="2" charset="0"/>
              <a:ea typeface="Roboto Light" panose="02000000000000000000" pitchFamily="2" charset="0"/>
            </a:endParaRPr>
          </a:p>
          <a:p>
            <a:r>
              <a:rPr lang="en-US" dirty="0" smtClean="0">
                <a:latin typeface="Roboto Light" panose="02000000000000000000" pitchFamily="2" charset="0"/>
                <a:ea typeface="Roboto Light" panose="02000000000000000000" pitchFamily="2" charset="0"/>
              </a:rPr>
              <a:t>Sections</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Pregnancy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Reducing project impact</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the Delivery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Early Days with the  baby</a:t>
            </a:r>
            <a:endParaRPr lang="en-US"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0"/>
          </p:nvPr>
        </p:nvSpPr>
        <p:spPr/>
        <p:txBody>
          <a:bodyPr/>
          <a:lstStyle/>
          <a:p>
            <a:fld id="{75115322-16FA-F946-85A5-C38FA9752892}" type="slidenum">
              <a:rPr lang="en-US" smtClean="0"/>
              <a:t>10</a:t>
            </a:fld>
            <a:endParaRPr lang="en-US"/>
          </a:p>
        </p:txBody>
      </p:sp>
    </p:spTree>
    <p:extLst>
      <p:ext uri="{BB962C8B-B14F-4D97-AF65-F5344CB8AC3E}">
        <p14:creationId xmlns:p14="http://schemas.microsoft.com/office/powerpoint/2010/main" val="2704151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11</a:t>
            </a:fld>
            <a:endParaRPr lang="en-US"/>
          </a:p>
        </p:txBody>
      </p:sp>
    </p:spTree>
    <p:extLst>
      <p:ext uri="{BB962C8B-B14F-4D97-AF65-F5344CB8AC3E}">
        <p14:creationId xmlns:p14="http://schemas.microsoft.com/office/powerpoint/2010/main" val="2345038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77334" y="2914650"/>
            <a:ext cx="7095067" cy="1314450"/>
          </a:xfrm>
        </p:spPr>
        <p:txBody>
          <a:bodyPr/>
          <a:lstStyle>
            <a:lvl1pPr marL="0" indent="0" algn="l">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343927"/>
            <a:ext cx="5486400" cy="425054"/>
          </a:xfrm>
        </p:spPr>
        <p:txBody>
          <a:bodyPr anchor="b"/>
          <a:lstStyle>
            <a:lvl1pPr algn="l">
              <a:defRPr sz="20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2860232"/>
          </a:xfrm>
        </p:spPr>
        <p:txBody>
          <a:bodyPr/>
          <a:lstStyle>
            <a:lvl1pPr marL="0" indent="0">
              <a:buNone/>
              <a:defRPr sz="3200"/>
            </a:lvl1pPr>
            <a:lvl2pPr marL="457148" indent="0">
              <a:buNone/>
              <a:defRPr sz="2800"/>
            </a:lvl2pPr>
            <a:lvl3pPr marL="914296" indent="0">
              <a:buNone/>
              <a:defRPr sz="2400"/>
            </a:lvl3pPr>
            <a:lvl4pPr marL="1371444"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endParaRPr lang="en-US" dirty="0"/>
          </a:p>
        </p:txBody>
      </p:sp>
      <p:sp>
        <p:nvSpPr>
          <p:cNvPr id="4" name="Text Placeholder 3"/>
          <p:cNvSpPr>
            <a:spLocks noGrp="1"/>
          </p:cNvSpPr>
          <p:nvPr>
            <p:ph type="body" sz="half" idx="2"/>
          </p:nvPr>
        </p:nvSpPr>
        <p:spPr>
          <a:xfrm>
            <a:off x="1792288" y="3768981"/>
            <a:ext cx="5486400" cy="603647"/>
          </a:xfrm>
        </p:spPr>
        <p:txBody>
          <a:bodyPr>
            <a:normAutofit/>
          </a:bodyPr>
          <a:lstStyle>
            <a:lvl1pPr marL="0" indent="0">
              <a:buNone/>
              <a:defRPr sz="1000"/>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44" y="205980"/>
            <a:ext cx="629356" cy="4174888"/>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05980"/>
            <a:ext cx="7536744" cy="417488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5" name="Text Placeholder 13"/>
          <p:cNvSpPr>
            <a:spLocks noGrp="1"/>
          </p:cNvSpPr>
          <p:nvPr>
            <p:ph type="body" sz="quarter" idx="12"/>
          </p:nvPr>
        </p:nvSpPr>
        <p:spPr>
          <a:xfrm>
            <a:off x="329243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6" name="Text Placeholder 13"/>
          <p:cNvSpPr>
            <a:spLocks noGrp="1"/>
          </p:cNvSpPr>
          <p:nvPr>
            <p:ph type="body" sz="quarter" idx="13"/>
          </p:nvPr>
        </p:nvSpPr>
        <p:spPr>
          <a:xfrm>
            <a:off x="6138769"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42439253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3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2971031"/>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7" name="Text Placeholder 3"/>
          <p:cNvSpPr>
            <a:spLocks noGrp="1"/>
          </p:cNvSpPr>
          <p:nvPr>
            <p:ph type="body" sz="half" idx="2"/>
          </p:nvPr>
        </p:nvSpPr>
        <p:spPr>
          <a:xfrm>
            <a:off x="449505" y="2561841"/>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5" name="Picture Placeholder 4"/>
          <p:cNvSpPr>
            <a:spLocks noGrp="1"/>
          </p:cNvSpPr>
          <p:nvPr>
            <p:ph type="pic" sz="quarter" idx="14"/>
          </p:nvPr>
        </p:nvSpPr>
        <p:spPr>
          <a:xfrm>
            <a:off x="446425" y="1100860"/>
            <a:ext cx="2555539" cy="1416050"/>
          </a:xfrm>
        </p:spPr>
        <p:txBody>
          <a:bodyPr/>
          <a:lstStyle/>
          <a:p>
            <a:endParaRPr lang="en-US"/>
          </a:p>
        </p:txBody>
      </p:sp>
      <p:cxnSp>
        <p:nvCxnSpPr>
          <p:cNvPr id="10" name="Straight Connector 9"/>
          <p:cNvCxnSpPr/>
          <p:nvPr userDrawn="1"/>
        </p:nvCxnSpPr>
        <p:spPr>
          <a:xfrm>
            <a:off x="438727" y="2894060"/>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5"/>
          </p:nvPr>
        </p:nvSpPr>
        <p:spPr>
          <a:xfrm>
            <a:off x="3284731" y="2969492"/>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3"/>
          <p:cNvSpPr>
            <a:spLocks noGrp="1"/>
          </p:cNvSpPr>
          <p:nvPr>
            <p:ph type="body" sz="half" idx="16"/>
          </p:nvPr>
        </p:nvSpPr>
        <p:spPr>
          <a:xfrm>
            <a:off x="3288148" y="2560302"/>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8" name="Picture Placeholder 4"/>
          <p:cNvSpPr>
            <a:spLocks noGrp="1"/>
          </p:cNvSpPr>
          <p:nvPr>
            <p:ph type="pic" sz="quarter" idx="17"/>
          </p:nvPr>
        </p:nvSpPr>
        <p:spPr>
          <a:xfrm>
            <a:off x="3285067" y="1099321"/>
            <a:ext cx="2555539" cy="1416050"/>
          </a:xfrm>
        </p:spPr>
        <p:txBody>
          <a:bodyPr/>
          <a:lstStyle/>
          <a:p>
            <a:endParaRPr lang="en-US"/>
          </a:p>
        </p:txBody>
      </p:sp>
      <p:cxnSp>
        <p:nvCxnSpPr>
          <p:cNvPr id="19" name="Straight Connector 18"/>
          <p:cNvCxnSpPr/>
          <p:nvPr userDrawn="1"/>
        </p:nvCxnSpPr>
        <p:spPr>
          <a:xfrm>
            <a:off x="3277369" y="2892521"/>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8"/>
          </p:nvPr>
        </p:nvSpPr>
        <p:spPr>
          <a:xfrm>
            <a:off x="6138769" y="2967953"/>
            <a:ext cx="2555729" cy="1156085"/>
          </a:xfrm>
        </p:spPr>
        <p:txBody>
          <a:bodyPr/>
          <a:lstStyle>
            <a:lvl1pPr marL="0" indent="0">
              <a:buNone/>
              <a:defRPr/>
            </a:lvl1pPr>
            <a:lvl2pPr marL="457148" indent="0">
              <a:buNone/>
              <a:defRPr/>
            </a:lvl2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1" name="Text Placeholder 3"/>
          <p:cNvSpPr>
            <a:spLocks noGrp="1"/>
          </p:cNvSpPr>
          <p:nvPr>
            <p:ph type="body" sz="half" idx="19"/>
          </p:nvPr>
        </p:nvSpPr>
        <p:spPr>
          <a:xfrm>
            <a:off x="6142184" y="2558763"/>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0"/>
          </p:nvPr>
        </p:nvSpPr>
        <p:spPr>
          <a:xfrm>
            <a:off x="6139104" y="1097782"/>
            <a:ext cx="2555539" cy="1416050"/>
          </a:xfrm>
        </p:spPr>
        <p:txBody>
          <a:bodyPr/>
          <a:lstStyle/>
          <a:p>
            <a:endParaRPr lang="en-US"/>
          </a:p>
        </p:txBody>
      </p:sp>
      <p:cxnSp>
        <p:nvCxnSpPr>
          <p:cNvPr id="23" name="Straight Connector 22"/>
          <p:cNvCxnSpPr/>
          <p:nvPr userDrawn="1"/>
        </p:nvCxnSpPr>
        <p:spPr>
          <a:xfrm>
            <a:off x="6131406" y="2890982"/>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04374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3" name="Text Placeholder 13"/>
          <p:cNvSpPr>
            <a:spLocks noGrp="1"/>
          </p:cNvSpPr>
          <p:nvPr>
            <p:ph type="body" sz="quarter" idx="12"/>
          </p:nvPr>
        </p:nvSpPr>
        <p:spPr>
          <a:xfrm>
            <a:off x="2582255"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13"/>
          <p:cNvSpPr>
            <a:spLocks noGrp="1"/>
          </p:cNvSpPr>
          <p:nvPr>
            <p:ph type="body" sz="quarter" idx="13"/>
          </p:nvPr>
        </p:nvSpPr>
        <p:spPr>
          <a:xfrm>
            <a:off x="4718421"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8" name="Text Placeholder 13"/>
          <p:cNvSpPr>
            <a:spLocks noGrp="1"/>
          </p:cNvSpPr>
          <p:nvPr>
            <p:ph type="body" sz="quarter" idx="14"/>
          </p:nvPr>
        </p:nvSpPr>
        <p:spPr>
          <a:xfrm>
            <a:off x="6854588"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93436087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4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9" name="Picture Placeholder 4"/>
          <p:cNvSpPr>
            <a:spLocks noGrp="1"/>
          </p:cNvSpPr>
          <p:nvPr>
            <p:ph type="pic" sz="quarter" idx="15"/>
          </p:nvPr>
        </p:nvSpPr>
        <p:spPr>
          <a:xfrm>
            <a:off x="446425" y="1100860"/>
            <a:ext cx="1854970" cy="1416050"/>
          </a:xfrm>
        </p:spPr>
        <p:txBody>
          <a:bodyPr/>
          <a:lstStyle/>
          <a:p>
            <a:endParaRPr lang="en-US"/>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3"/>
          <p:cNvSpPr>
            <a:spLocks noGrp="1"/>
          </p:cNvSpPr>
          <p:nvPr>
            <p:ph type="body" sz="quarter" idx="16"/>
          </p:nvPr>
        </p:nvSpPr>
        <p:spPr>
          <a:xfrm>
            <a:off x="2584307"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15" name="Text Placeholder 3"/>
          <p:cNvSpPr>
            <a:spLocks noGrp="1"/>
          </p:cNvSpPr>
          <p:nvPr>
            <p:ph type="body" sz="half" idx="17"/>
          </p:nvPr>
        </p:nvSpPr>
        <p:spPr>
          <a:xfrm>
            <a:off x="2587724"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6" name="Picture Placeholder 4"/>
          <p:cNvSpPr>
            <a:spLocks noGrp="1"/>
          </p:cNvSpPr>
          <p:nvPr>
            <p:ph type="pic" sz="quarter" idx="18"/>
          </p:nvPr>
        </p:nvSpPr>
        <p:spPr>
          <a:xfrm>
            <a:off x="2584644" y="1099321"/>
            <a:ext cx="1854970" cy="1416050"/>
          </a:xfrm>
        </p:spPr>
        <p:txBody>
          <a:bodyPr/>
          <a:lstStyle/>
          <a:p>
            <a:endParaRPr lang="en-US"/>
          </a:p>
        </p:txBody>
      </p:sp>
      <p:cxnSp>
        <p:nvCxnSpPr>
          <p:cNvPr id="19" name="Straight Connector 18"/>
          <p:cNvCxnSpPr/>
          <p:nvPr userDrawn="1"/>
        </p:nvCxnSpPr>
        <p:spPr>
          <a:xfrm>
            <a:off x="2576946"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9"/>
          </p:nvPr>
        </p:nvSpPr>
        <p:spPr>
          <a:xfrm>
            <a:off x="4716368"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1" name="Text Placeholder 3"/>
          <p:cNvSpPr>
            <a:spLocks noGrp="1"/>
          </p:cNvSpPr>
          <p:nvPr>
            <p:ph type="body" sz="half" idx="20"/>
          </p:nvPr>
        </p:nvSpPr>
        <p:spPr>
          <a:xfrm>
            <a:off x="4719785"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1"/>
          </p:nvPr>
        </p:nvSpPr>
        <p:spPr>
          <a:xfrm>
            <a:off x="4716705" y="1099321"/>
            <a:ext cx="1854970" cy="1416050"/>
          </a:xfrm>
        </p:spPr>
        <p:txBody>
          <a:bodyPr/>
          <a:lstStyle/>
          <a:p>
            <a:endParaRPr lang="en-US"/>
          </a:p>
        </p:txBody>
      </p:sp>
      <p:cxnSp>
        <p:nvCxnSpPr>
          <p:cNvPr id="23" name="Straight Connector 22"/>
          <p:cNvCxnSpPr/>
          <p:nvPr userDrawn="1"/>
        </p:nvCxnSpPr>
        <p:spPr>
          <a:xfrm>
            <a:off x="4709007"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3"/>
          <p:cNvSpPr>
            <a:spLocks noGrp="1"/>
          </p:cNvSpPr>
          <p:nvPr>
            <p:ph type="body" sz="quarter" idx="22"/>
          </p:nvPr>
        </p:nvSpPr>
        <p:spPr>
          <a:xfrm>
            <a:off x="6856125"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5" name="Text Placeholder 3"/>
          <p:cNvSpPr>
            <a:spLocks noGrp="1"/>
          </p:cNvSpPr>
          <p:nvPr>
            <p:ph type="body" sz="half" idx="23"/>
          </p:nvPr>
        </p:nvSpPr>
        <p:spPr>
          <a:xfrm>
            <a:off x="6859542"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6" name="Picture Placeholder 4"/>
          <p:cNvSpPr>
            <a:spLocks noGrp="1"/>
          </p:cNvSpPr>
          <p:nvPr>
            <p:ph type="pic" sz="quarter" idx="24"/>
          </p:nvPr>
        </p:nvSpPr>
        <p:spPr>
          <a:xfrm>
            <a:off x="6856462" y="1099321"/>
            <a:ext cx="1854970" cy="1416050"/>
          </a:xfrm>
        </p:spPr>
        <p:txBody>
          <a:bodyPr/>
          <a:lstStyle/>
          <a:p>
            <a:endParaRPr lang="en-US"/>
          </a:p>
        </p:txBody>
      </p:sp>
      <p:cxnSp>
        <p:nvCxnSpPr>
          <p:cNvPr id="27" name="Straight Connector 26"/>
          <p:cNvCxnSpPr/>
          <p:nvPr userDrawn="1"/>
        </p:nvCxnSpPr>
        <p:spPr>
          <a:xfrm>
            <a:off x="6848764"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942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 name="Chart Placeholder 4"/>
          <p:cNvSpPr>
            <a:spLocks noGrp="1"/>
          </p:cNvSpPr>
          <p:nvPr>
            <p:ph type="chart" sz="quarter" idx="25"/>
          </p:nvPr>
        </p:nvSpPr>
        <p:spPr>
          <a:xfrm>
            <a:off x="446425" y="1100043"/>
            <a:ext cx="1854970" cy="1432261"/>
          </a:xfrm>
        </p:spPr>
        <p:txBody>
          <a:bodyPr/>
          <a:lstStyle/>
          <a:p>
            <a:endParaRPr lang="en-US"/>
          </a:p>
        </p:txBody>
      </p:sp>
      <p:sp>
        <p:nvSpPr>
          <p:cNvPr id="28" name="Text Placeholder 13"/>
          <p:cNvSpPr>
            <a:spLocks noGrp="1"/>
          </p:cNvSpPr>
          <p:nvPr>
            <p:ph type="body" sz="quarter" idx="26"/>
          </p:nvPr>
        </p:nvSpPr>
        <p:spPr>
          <a:xfrm>
            <a:off x="2584306"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9" name="Text Placeholder 3"/>
          <p:cNvSpPr>
            <a:spLocks noGrp="1"/>
          </p:cNvSpPr>
          <p:nvPr>
            <p:ph type="body" sz="half" idx="27"/>
          </p:nvPr>
        </p:nvSpPr>
        <p:spPr>
          <a:xfrm>
            <a:off x="2587723"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0" name="Straight Connector 29"/>
          <p:cNvCxnSpPr/>
          <p:nvPr userDrawn="1"/>
        </p:nvCxnSpPr>
        <p:spPr>
          <a:xfrm>
            <a:off x="2576945"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1" name="Chart Placeholder 4"/>
          <p:cNvSpPr>
            <a:spLocks noGrp="1"/>
          </p:cNvSpPr>
          <p:nvPr>
            <p:ph type="chart" sz="quarter" idx="28"/>
          </p:nvPr>
        </p:nvSpPr>
        <p:spPr>
          <a:xfrm>
            <a:off x="2584642" y="1098504"/>
            <a:ext cx="1854970" cy="1432261"/>
          </a:xfrm>
        </p:spPr>
        <p:txBody>
          <a:bodyPr/>
          <a:lstStyle/>
          <a:p>
            <a:endParaRPr lang="en-US"/>
          </a:p>
        </p:txBody>
      </p:sp>
      <p:sp>
        <p:nvSpPr>
          <p:cNvPr id="32" name="Text Placeholder 13"/>
          <p:cNvSpPr>
            <a:spLocks noGrp="1"/>
          </p:cNvSpPr>
          <p:nvPr>
            <p:ph type="body" sz="quarter" idx="29"/>
          </p:nvPr>
        </p:nvSpPr>
        <p:spPr>
          <a:xfrm>
            <a:off x="4714829" y="3121892"/>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3" name="Text Placeholder 3"/>
          <p:cNvSpPr>
            <a:spLocks noGrp="1"/>
          </p:cNvSpPr>
          <p:nvPr>
            <p:ph type="body" sz="half" idx="30"/>
          </p:nvPr>
        </p:nvSpPr>
        <p:spPr>
          <a:xfrm>
            <a:off x="4718245" y="2581854"/>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4" name="Straight Connector 33"/>
          <p:cNvCxnSpPr/>
          <p:nvPr userDrawn="1"/>
        </p:nvCxnSpPr>
        <p:spPr>
          <a:xfrm>
            <a:off x="4707467" y="3060076"/>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5" name="Chart Placeholder 4"/>
          <p:cNvSpPr>
            <a:spLocks noGrp="1"/>
          </p:cNvSpPr>
          <p:nvPr>
            <p:ph type="chart" sz="quarter" idx="31"/>
          </p:nvPr>
        </p:nvSpPr>
        <p:spPr>
          <a:xfrm>
            <a:off x="4715163" y="1096965"/>
            <a:ext cx="1854970" cy="1432261"/>
          </a:xfrm>
        </p:spPr>
        <p:txBody>
          <a:bodyPr/>
          <a:lstStyle/>
          <a:p>
            <a:endParaRPr lang="en-US"/>
          </a:p>
        </p:txBody>
      </p:sp>
      <p:sp>
        <p:nvSpPr>
          <p:cNvPr id="36" name="Text Placeholder 13"/>
          <p:cNvSpPr>
            <a:spLocks noGrp="1"/>
          </p:cNvSpPr>
          <p:nvPr>
            <p:ph type="body" sz="quarter" idx="32"/>
          </p:nvPr>
        </p:nvSpPr>
        <p:spPr>
          <a:xfrm>
            <a:off x="6860743" y="312805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7" name="Text Placeholder 3"/>
          <p:cNvSpPr>
            <a:spLocks noGrp="1"/>
          </p:cNvSpPr>
          <p:nvPr>
            <p:ph type="body" sz="half" idx="33"/>
          </p:nvPr>
        </p:nvSpPr>
        <p:spPr>
          <a:xfrm>
            <a:off x="6864160" y="258801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8" name="Straight Connector 37"/>
          <p:cNvCxnSpPr/>
          <p:nvPr userDrawn="1"/>
        </p:nvCxnSpPr>
        <p:spPr>
          <a:xfrm>
            <a:off x="6853382" y="306623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9" name="Chart Placeholder 4"/>
          <p:cNvSpPr>
            <a:spLocks noGrp="1"/>
          </p:cNvSpPr>
          <p:nvPr>
            <p:ph type="chart" sz="quarter" idx="34"/>
          </p:nvPr>
        </p:nvSpPr>
        <p:spPr>
          <a:xfrm>
            <a:off x="6861078" y="1103123"/>
            <a:ext cx="1854970" cy="1432261"/>
          </a:xfrm>
        </p:spPr>
        <p:txBody>
          <a:bodyPr/>
          <a:lstStyle/>
          <a:p>
            <a:endParaRPr lang="en-US"/>
          </a:p>
        </p:txBody>
      </p:sp>
    </p:spTree>
    <p:extLst>
      <p:ext uri="{BB962C8B-B14F-4D97-AF65-F5344CB8AC3E}">
        <p14:creationId xmlns:p14="http://schemas.microsoft.com/office/powerpoint/2010/main" val="238851312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ull photo">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6" name="Picture Placeholder 5"/>
          <p:cNvSpPr>
            <a:spLocks noGrp="1"/>
          </p:cNvSpPr>
          <p:nvPr>
            <p:ph type="pic" sz="quarter" idx="12"/>
          </p:nvPr>
        </p:nvSpPr>
        <p:spPr>
          <a:xfrm>
            <a:off x="0" y="1"/>
            <a:ext cx="9144000" cy="2424545"/>
          </a:xfrm>
        </p:spPr>
        <p:txBody>
          <a:bodyPr/>
          <a:lstStyle/>
          <a:p>
            <a:endParaRPr lang="en-US"/>
          </a:p>
        </p:txBody>
      </p:sp>
    </p:spTree>
    <p:extLst>
      <p:ext uri="{BB962C8B-B14F-4D97-AF65-F5344CB8AC3E}">
        <p14:creationId xmlns:p14="http://schemas.microsoft.com/office/powerpoint/2010/main" val="343102298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4 photo) &amp; text">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Tree>
    <p:extLst>
      <p:ext uri="{BB962C8B-B14F-4D97-AF65-F5344CB8AC3E}">
        <p14:creationId xmlns:p14="http://schemas.microsoft.com/office/powerpoint/2010/main" val="84353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408818"/>
            <a:ext cx="7315200" cy="422542"/>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allery (4 photo) &amp; text 2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232727"/>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
        <p:nvSpPr>
          <p:cNvPr id="17" name="Text Placeholder 13"/>
          <p:cNvSpPr>
            <a:spLocks noGrp="1"/>
          </p:cNvSpPr>
          <p:nvPr>
            <p:ph type="body" sz="quarter" idx="16"/>
          </p:nvPr>
        </p:nvSpPr>
        <p:spPr>
          <a:xfrm>
            <a:off x="4725989" y="3229904"/>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363206715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allery footer (4 photo) &amp; text">
    <p:spTree>
      <p:nvGrpSpPr>
        <p:cNvPr id="1" name=""/>
        <p:cNvGrpSpPr/>
        <p:nvPr/>
      </p:nvGrpSpPr>
      <p:grpSpPr>
        <a:xfrm>
          <a:off x="0" y="0"/>
          <a:ext cx="0" cy="0"/>
          <a:chOff x="0" y="0"/>
          <a:chExt cx="0" cy="0"/>
        </a:xfrm>
      </p:grpSpPr>
      <p:sp>
        <p:nvSpPr>
          <p:cNvPr id="14" name="Text Placeholder 13"/>
          <p:cNvSpPr>
            <a:spLocks noGrp="1"/>
          </p:cNvSpPr>
          <p:nvPr>
            <p:ph type="body" sz="quarter" idx="11"/>
          </p:nvPr>
        </p:nvSpPr>
        <p:spPr>
          <a:xfrm>
            <a:off x="446089" y="989061"/>
            <a:ext cx="8320759" cy="1536829"/>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2757488"/>
            <a:ext cx="2286000" cy="2386013"/>
          </a:xfrm>
        </p:spPr>
        <p:txBody>
          <a:bodyPr/>
          <a:lstStyle/>
          <a:p>
            <a:endParaRPr lang="en-US"/>
          </a:p>
        </p:txBody>
      </p:sp>
      <p:sp>
        <p:nvSpPr>
          <p:cNvPr id="13" name="Picture Placeholder 10"/>
          <p:cNvSpPr>
            <a:spLocks noGrp="1"/>
          </p:cNvSpPr>
          <p:nvPr>
            <p:ph type="pic" sz="quarter" idx="13"/>
          </p:nvPr>
        </p:nvSpPr>
        <p:spPr>
          <a:xfrm>
            <a:off x="2292158" y="2757488"/>
            <a:ext cx="2286000" cy="2386013"/>
          </a:xfrm>
        </p:spPr>
        <p:txBody>
          <a:bodyPr/>
          <a:lstStyle/>
          <a:p>
            <a:endParaRPr lang="en-US"/>
          </a:p>
        </p:txBody>
      </p:sp>
      <p:sp>
        <p:nvSpPr>
          <p:cNvPr id="15" name="Picture Placeholder 10"/>
          <p:cNvSpPr>
            <a:spLocks noGrp="1"/>
          </p:cNvSpPr>
          <p:nvPr>
            <p:ph type="pic" sz="quarter" idx="14"/>
          </p:nvPr>
        </p:nvSpPr>
        <p:spPr>
          <a:xfrm>
            <a:off x="4588933" y="2757488"/>
            <a:ext cx="2286000" cy="2386013"/>
          </a:xfrm>
        </p:spPr>
        <p:txBody>
          <a:bodyPr/>
          <a:lstStyle/>
          <a:p>
            <a:endParaRPr lang="en-US"/>
          </a:p>
        </p:txBody>
      </p:sp>
      <p:sp>
        <p:nvSpPr>
          <p:cNvPr id="16" name="Picture Placeholder 10"/>
          <p:cNvSpPr>
            <a:spLocks noGrp="1"/>
          </p:cNvSpPr>
          <p:nvPr>
            <p:ph type="pic" sz="quarter" idx="15"/>
          </p:nvPr>
        </p:nvSpPr>
        <p:spPr>
          <a:xfrm>
            <a:off x="6881091" y="2757488"/>
            <a:ext cx="2286000" cy="2386013"/>
          </a:xfrm>
        </p:spPr>
        <p:txBody>
          <a:bodyPr/>
          <a:lstStyle/>
          <a:p>
            <a:endParaRPr lang="en-US"/>
          </a:p>
        </p:txBody>
      </p:sp>
      <p:sp>
        <p:nvSpPr>
          <p:cNvPr id="9" name="Title 1"/>
          <p:cNvSpPr>
            <a:spLocks noGrp="1"/>
          </p:cNvSpPr>
          <p:nvPr>
            <p:ph type="title"/>
          </p:nvPr>
        </p:nvSpPr>
        <p:spPr>
          <a:xfrm>
            <a:off x="457200" y="423333"/>
            <a:ext cx="8312856" cy="422542"/>
          </a:xfrm>
        </p:spPr>
        <p:txBody>
          <a:bodyPr/>
          <a:lstStyle/>
          <a:p>
            <a:r>
              <a:rPr lang="en-US" smtClean="0"/>
              <a:t>Click to edit Master title style</a:t>
            </a:r>
            <a:endParaRPr lang="en-US"/>
          </a:p>
        </p:txBody>
      </p:sp>
    </p:spTree>
    <p:extLst>
      <p:ext uri="{BB962C8B-B14F-4D97-AF65-F5344CB8AC3E}">
        <p14:creationId xmlns:p14="http://schemas.microsoft.com/office/powerpoint/2010/main" val="220389118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llery full slide (8 photo)">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1"/>
            <a:ext cx="2286000" cy="2573867"/>
          </a:xfrm>
        </p:spPr>
        <p:txBody>
          <a:bodyPr/>
          <a:lstStyle/>
          <a:p>
            <a:endParaRPr lang="en-US"/>
          </a:p>
        </p:txBody>
      </p:sp>
      <p:sp>
        <p:nvSpPr>
          <p:cNvPr id="19" name="Picture Placeholder 10"/>
          <p:cNvSpPr>
            <a:spLocks noGrp="1"/>
          </p:cNvSpPr>
          <p:nvPr>
            <p:ph type="pic" sz="quarter" idx="13"/>
          </p:nvPr>
        </p:nvSpPr>
        <p:spPr>
          <a:xfrm>
            <a:off x="2283177" y="1"/>
            <a:ext cx="2286000" cy="2573867"/>
          </a:xfrm>
        </p:spPr>
        <p:txBody>
          <a:bodyPr/>
          <a:lstStyle/>
          <a:p>
            <a:endParaRPr lang="en-US"/>
          </a:p>
        </p:txBody>
      </p:sp>
      <p:sp>
        <p:nvSpPr>
          <p:cNvPr id="20" name="Picture Placeholder 10"/>
          <p:cNvSpPr>
            <a:spLocks noGrp="1"/>
          </p:cNvSpPr>
          <p:nvPr>
            <p:ph type="pic" sz="quarter" idx="14"/>
          </p:nvPr>
        </p:nvSpPr>
        <p:spPr>
          <a:xfrm>
            <a:off x="4574823" y="1"/>
            <a:ext cx="2286000" cy="2573867"/>
          </a:xfrm>
        </p:spPr>
        <p:txBody>
          <a:bodyPr/>
          <a:lstStyle/>
          <a:p>
            <a:endParaRPr lang="en-US"/>
          </a:p>
        </p:txBody>
      </p:sp>
      <p:sp>
        <p:nvSpPr>
          <p:cNvPr id="21" name="Picture Placeholder 10"/>
          <p:cNvSpPr>
            <a:spLocks noGrp="1"/>
          </p:cNvSpPr>
          <p:nvPr>
            <p:ph type="pic" sz="quarter" idx="15"/>
          </p:nvPr>
        </p:nvSpPr>
        <p:spPr>
          <a:xfrm>
            <a:off x="6858000" y="1"/>
            <a:ext cx="2286000" cy="2573867"/>
          </a:xfrm>
        </p:spPr>
        <p:txBody>
          <a:bodyPr/>
          <a:lstStyle/>
          <a:p>
            <a:endParaRPr lang="en-US"/>
          </a:p>
        </p:txBody>
      </p:sp>
      <p:sp>
        <p:nvSpPr>
          <p:cNvPr id="22" name="Picture Placeholder 10"/>
          <p:cNvSpPr>
            <a:spLocks noGrp="1"/>
          </p:cNvSpPr>
          <p:nvPr>
            <p:ph type="pic" sz="quarter" idx="16"/>
          </p:nvPr>
        </p:nvSpPr>
        <p:spPr>
          <a:xfrm>
            <a:off x="0" y="2576690"/>
            <a:ext cx="2286000" cy="2573867"/>
          </a:xfrm>
        </p:spPr>
        <p:txBody>
          <a:bodyPr/>
          <a:lstStyle/>
          <a:p>
            <a:endParaRPr lang="en-US"/>
          </a:p>
        </p:txBody>
      </p:sp>
      <p:sp>
        <p:nvSpPr>
          <p:cNvPr id="23" name="Picture Placeholder 10"/>
          <p:cNvSpPr>
            <a:spLocks noGrp="1"/>
          </p:cNvSpPr>
          <p:nvPr>
            <p:ph type="pic" sz="quarter" idx="17"/>
          </p:nvPr>
        </p:nvSpPr>
        <p:spPr>
          <a:xfrm>
            <a:off x="2283177" y="2576690"/>
            <a:ext cx="2286000" cy="2573867"/>
          </a:xfrm>
        </p:spPr>
        <p:txBody>
          <a:bodyPr/>
          <a:lstStyle/>
          <a:p>
            <a:endParaRPr lang="en-US"/>
          </a:p>
        </p:txBody>
      </p:sp>
      <p:sp>
        <p:nvSpPr>
          <p:cNvPr id="24" name="Picture Placeholder 10"/>
          <p:cNvSpPr>
            <a:spLocks noGrp="1"/>
          </p:cNvSpPr>
          <p:nvPr>
            <p:ph type="pic" sz="quarter" idx="18"/>
          </p:nvPr>
        </p:nvSpPr>
        <p:spPr>
          <a:xfrm>
            <a:off x="4574823" y="2576690"/>
            <a:ext cx="2286000" cy="2573867"/>
          </a:xfrm>
        </p:spPr>
        <p:txBody>
          <a:bodyPr/>
          <a:lstStyle/>
          <a:p>
            <a:endParaRPr lang="en-US"/>
          </a:p>
        </p:txBody>
      </p:sp>
      <p:sp>
        <p:nvSpPr>
          <p:cNvPr id="25" name="Picture Placeholder 10"/>
          <p:cNvSpPr>
            <a:spLocks noGrp="1"/>
          </p:cNvSpPr>
          <p:nvPr>
            <p:ph type="pic" sz="quarter" idx="19"/>
          </p:nvPr>
        </p:nvSpPr>
        <p:spPr>
          <a:xfrm>
            <a:off x="6858000" y="2576690"/>
            <a:ext cx="2286000" cy="2573867"/>
          </a:xfrm>
        </p:spPr>
        <p:txBody>
          <a:bodyPr/>
          <a:lstStyle/>
          <a:p>
            <a:endParaRPr lang="en-US"/>
          </a:p>
        </p:txBody>
      </p:sp>
    </p:spTree>
    <p:extLst>
      <p:ext uri="{BB962C8B-B14F-4D97-AF65-F5344CB8AC3E}">
        <p14:creationId xmlns:p14="http://schemas.microsoft.com/office/powerpoint/2010/main" val="19911687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7"/>
            <a:ext cx="4040188"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7"/>
            <a:ext cx="4041775"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0"/>
            </a:lvl1pPr>
          </a:lstStyle>
          <a:p>
            <a:r>
              <a:rPr lang="en-US" dirty="0" smtClean="0"/>
              <a:t>Click to edit Master title style</a:t>
            </a:r>
            <a:endParaRPr lang="en-US" dirty="0"/>
          </a:p>
        </p:txBody>
      </p:sp>
      <p:sp>
        <p:nvSpPr>
          <p:cNvPr id="3" name="Content Placeholder 2"/>
          <p:cNvSpPr>
            <a:spLocks noGrp="1"/>
          </p:cNvSpPr>
          <p:nvPr>
            <p:ph idx="1"/>
          </p:nvPr>
        </p:nvSpPr>
        <p:spPr>
          <a:xfrm>
            <a:off x="3575051" y="204788"/>
            <a:ext cx="5111750" cy="4168041"/>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2" y="1076327"/>
            <a:ext cx="3008313" cy="329650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5779"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8611" y="959034"/>
            <a:ext cx="3569758" cy="32390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9345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12"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lvl1pPr algn="r">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115277" y="959034"/>
            <a:ext cx="3569758" cy="323902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8662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Placeholder 1"/>
          <p:cNvSpPr>
            <a:spLocks noGrp="1"/>
          </p:cNvSpPr>
          <p:nvPr>
            <p:ph type="title"/>
          </p:nvPr>
        </p:nvSpPr>
        <p:spPr>
          <a:xfrm>
            <a:off x="457200" y="423333"/>
            <a:ext cx="8229600" cy="422542"/>
          </a:xfrm>
          <a:prstGeom prst="rect">
            <a:avLst/>
          </a:prstGeom>
        </p:spPr>
        <p:txBody>
          <a:bodyPr vert="horz" lIns="91430" tIns="45715" rIns="91430" bIns="45715"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2"/>
            <a:ext cx="8229600" cy="2962627"/>
          </a:xfrm>
          <a:prstGeom prst="rect">
            <a:avLst/>
          </a:prstGeom>
        </p:spPr>
        <p:txBody>
          <a:bodyPr vert="horz" lIns="91430" tIns="45715" rIns="91430"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185464" y="4584618"/>
            <a:ext cx="377511" cy="273844"/>
          </a:xfrm>
          <a:prstGeom prst="rect">
            <a:avLst/>
          </a:prstGeom>
        </p:spPr>
        <p:txBody>
          <a:bodyPr vert="horz" lIns="91430" tIns="45715" rIns="91430" bIns="45715" rtlCol="0" anchor="ctr"/>
          <a:lstStyle>
            <a:lvl1pPr algn="ctr">
              <a:defRPr sz="1000">
                <a:solidFill>
                  <a:srgbClr val="8F9092"/>
                </a:solidFill>
                <a:latin typeface="Roboto Regular"/>
                <a:cs typeface="Roboto Regular"/>
              </a:defRPr>
            </a:lvl1pPr>
          </a:lstStyle>
          <a:p>
            <a:fld id="{2066355A-084C-D24E-9AD2-7E4FC41EA627}" type="slidenum">
              <a:rPr lang="en-US" smtClean="0"/>
              <a:pPr/>
              <a:t>‹#›</a:t>
            </a:fld>
            <a:endParaRPr lang="en-US" dirty="0"/>
          </a:p>
        </p:txBody>
      </p:sp>
      <p:sp>
        <p:nvSpPr>
          <p:cNvPr id="19" name="Shape 32"/>
          <p:cNvSpPr/>
          <p:nvPr/>
        </p:nvSpPr>
        <p:spPr>
          <a:xfrm>
            <a:off x="524755" y="4544734"/>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20" name="Shape 33"/>
          <p:cNvSpPr/>
          <p:nvPr/>
        </p:nvSpPr>
        <p:spPr>
          <a:xfrm>
            <a:off x="515290" y="453975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615969" y="4724731"/>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618498" y="4724173"/>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5" name="Shape 38"/>
          <p:cNvSpPr/>
          <p:nvPr/>
        </p:nvSpPr>
        <p:spPr>
          <a:xfrm rot="14195225">
            <a:off x="410802" y="4714948"/>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6" name="Shape 39"/>
          <p:cNvSpPr/>
          <p:nvPr/>
        </p:nvSpPr>
        <p:spPr>
          <a:xfrm rot="14195225">
            <a:off x="403701" y="4722900"/>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22" name="TextBox 21"/>
          <p:cNvSpPr txBox="1"/>
          <p:nvPr userDrawn="1"/>
        </p:nvSpPr>
        <p:spPr>
          <a:xfrm>
            <a:off x="898609" y="4724715"/>
            <a:ext cx="1856865" cy="230822"/>
          </a:xfrm>
          <a:prstGeom prst="rect">
            <a:avLst/>
          </a:prstGeom>
          <a:noFill/>
        </p:spPr>
        <p:txBody>
          <a:bodyPr wrap="square" lIns="91430" tIns="45715" rIns="91430" bIns="45715" rtlCol="0">
            <a:spAutoFit/>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900" dirty="0" smtClean="0">
                <a:solidFill>
                  <a:schemeClr val="tx2"/>
                </a:solidFill>
                <a:latin typeface="Roboto Light"/>
                <a:cs typeface="Roboto Light"/>
              </a:rPr>
              <a:t>Coding</a:t>
            </a:r>
            <a:r>
              <a:rPr lang="en-US" sz="900" baseline="0" dirty="0" smtClean="0">
                <a:solidFill>
                  <a:schemeClr val="tx2"/>
                </a:solidFill>
                <a:latin typeface="Roboto Light"/>
                <a:cs typeface="Roboto Light"/>
              </a:rPr>
              <a:t> With A Baby</a:t>
            </a:r>
            <a:endParaRPr lang="en-US" sz="900" dirty="0" smtClean="0">
              <a:solidFill>
                <a:schemeClr val="tx2"/>
              </a:solidFill>
              <a:latin typeface="Roboto Light"/>
              <a:cs typeface="Roboto Light"/>
            </a:endParaRPr>
          </a:p>
        </p:txBody>
      </p:sp>
      <p:cxnSp>
        <p:nvCxnSpPr>
          <p:cNvPr id="24" name="Straight Connector 23"/>
          <p:cNvCxnSpPr/>
          <p:nvPr userDrawn="1"/>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9" r:id="rId3"/>
    <p:sldLayoutId id="2147493460" r:id="rId4"/>
    <p:sldLayoutId id="2147493461" r:id="rId5"/>
    <p:sldLayoutId id="2147493462" r:id="rId6"/>
    <p:sldLayoutId id="2147493463" r:id="rId7"/>
    <p:sldLayoutId id="2147493478" r:id="rId8"/>
    <p:sldLayoutId id="2147493479" r:id="rId9"/>
    <p:sldLayoutId id="2147493464" r:id="rId10"/>
    <p:sldLayoutId id="2147493465" r:id="rId11"/>
    <p:sldLayoutId id="2147493466" r:id="rId12"/>
    <p:sldLayoutId id="2147493467" r:id="rId13"/>
    <p:sldLayoutId id="2147493468" r:id="rId14"/>
    <p:sldLayoutId id="2147493469" r:id="rId15"/>
    <p:sldLayoutId id="2147493471" r:id="rId16"/>
    <p:sldLayoutId id="2147493472" r:id="rId17"/>
    <p:sldLayoutId id="2147493473" r:id="rId18"/>
    <p:sldLayoutId id="2147493474" r:id="rId19"/>
    <p:sldLayoutId id="2147493477" r:id="rId20"/>
    <p:sldLayoutId id="2147493476" r:id="rId21"/>
    <p:sldLayoutId id="2147493475" r:id="rId22"/>
  </p:sldLayoutIdLst>
  <p:timing>
    <p:tnLst>
      <p:par>
        <p:cTn id="1" dur="indefinite" restart="never" nodeType="tmRoot"/>
      </p:par>
    </p:tnLst>
  </p:timing>
  <p:txStyles>
    <p:titleStyle>
      <a:lvl1pPr algn="l" defTabSz="457148" rtl="0" eaLnBrk="1" latinLnBrk="0" hangingPunct="1">
        <a:spcBef>
          <a:spcPct val="0"/>
        </a:spcBef>
        <a:buNone/>
        <a:defRPr sz="2000" kern="1200">
          <a:solidFill>
            <a:schemeClr val="tx1"/>
          </a:solidFill>
          <a:latin typeface="Roboto Light"/>
          <a:ea typeface="+mj-ea"/>
          <a:cs typeface="Roboto Light"/>
        </a:defRPr>
      </a:lvl1pPr>
    </p:titleStyle>
    <p:bodyStyle>
      <a:lvl1pPr marL="342861" indent="-342861" algn="l" defTabSz="457148" rtl="0" eaLnBrk="1" latinLnBrk="0" hangingPunct="1">
        <a:spcBef>
          <a:spcPct val="20000"/>
        </a:spcBef>
        <a:buFont typeface="Arial"/>
        <a:buChar char="•"/>
        <a:defRPr sz="1000" kern="1200">
          <a:solidFill>
            <a:schemeClr val="tx2"/>
          </a:solidFill>
          <a:latin typeface="Roboto Light"/>
          <a:ea typeface="+mn-ea"/>
          <a:cs typeface="Roboto Light"/>
        </a:defRPr>
      </a:lvl1pPr>
      <a:lvl2pPr marL="742865" indent="-285717" algn="l" defTabSz="457148" rtl="0" eaLnBrk="1" latinLnBrk="0" hangingPunct="1">
        <a:spcBef>
          <a:spcPct val="20000"/>
        </a:spcBef>
        <a:buFont typeface="Arial"/>
        <a:buChar char="–"/>
        <a:defRPr sz="1000" kern="1200">
          <a:solidFill>
            <a:schemeClr val="tx2"/>
          </a:solidFill>
          <a:latin typeface="Roboto Light"/>
          <a:ea typeface="+mn-ea"/>
          <a:cs typeface="Roboto Light"/>
        </a:defRPr>
      </a:lvl2pPr>
      <a:lvl3pPr marL="1142870"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3pPr>
      <a:lvl4pPr marL="1600018"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4pPr>
      <a:lvl5pPr marL="2057166"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10" Type="http://schemas.openxmlformats.org/officeDocument/2006/relationships/image" Target="../media/image31.jpg"/><Relationship Id="rId4" Type="http://schemas.openxmlformats.org/officeDocument/2006/relationships/image" Target="../media/image25.jpg"/><Relationship Id="rId9" Type="http://schemas.openxmlformats.org/officeDocument/2006/relationships/image" Target="../media/image30.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www.babycenter.com/maternity-leave-checklist"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jp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43.jp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jp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5.jpg"/><Relationship Id="rId4" Type="http://schemas.openxmlformats.org/officeDocument/2006/relationships/image" Target="../media/image54.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scratch.mit.edu/" TargetMode="External"/><Relationship Id="rId3" Type="http://schemas.openxmlformats.org/officeDocument/2006/relationships/hyperlink" Target="https://www.gethopscotch.com/" TargetMode="External"/><Relationship Id="rId7" Type="http://schemas.openxmlformats.org/officeDocument/2006/relationships/hyperlink" Target="http://www.scratchjr.org/"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hyperlink" Target="https://www.kodable.com/" TargetMode="External"/><Relationship Id="rId10" Type="http://schemas.openxmlformats.org/officeDocument/2006/relationships/image" Target="../media/image60.png"/><Relationship Id="rId4" Type="http://schemas.openxmlformats.org/officeDocument/2006/relationships/image" Target="../media/image57.png"/><Relationship Id="rId9" Type="http://schemas.openxmlformats.org/officeDocument/2006/relationships/image" Target="../media/image5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CognitiveBurden/CodingWithABaby"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www.babybookie.com/" TargetMode="External"/><Relationship Id="rId13" Type="http://schemas.openxmlformats.org/officeDocument/2006/relationships/hyperlink" Target="http://dayoneapp.com/" TargetMode="External"/><Relationship Id="rId18" Type="http://schemas.openxmlformats.org/officeDocument/2006/relationships/hyperlink" Target="https://www.4moms.com/origami" TargetMode="External"/><Relationship Id="rId26" Type="http://schemas.openxmlformats.org/officeDocument/2006/relationships/hyperlink" Target="http://duino4projects.com/interactive-childs-mobile-using-arduino/" TargetMode="External"/><Relationship Id="rId3" Type="http://schemas.openxmlformats.org/officeDocument/2006/relationships/hyperlink" Target="https://itunes.apple.com/us/app/my-pregnancy-today-babycenter/id386022579?mt=8" TargetMode="External"/><Relationship Id="rId21" Type="http://schemas.openxmlformats.org/officeDocument/2006/relationships/hyperlink" Target="https://www.4moms.com/rockaroo" TargetMode="External"/><Relationship Id="rId7" Type="http://schemas.openxmlformats.org/officeDocument/2006/relationships/hyperlink" Target="https://itunes.apple.com/us/app/baby-names!!/id412443566?mt=8" TargetMode="External"/><Relationship Id="rId12" Type="http://schemas.openxmlformats.org/officeDocument/2006/relationships/hyperlink" Target="http://makesafehappen.com/" TargetMode="External"/><Relationship Id="rId17" Type="http://schemas.openxmlformats.org/officeDocument/2006/relationships/hyperlink" Target="http://www.oddee.com/item_98567.aspx" TargetMode="External"/><Relationship Id="rId25" Type="http://schemas.openxmlformats.org/officeDocument/2006/relationships/hyperlink" Target="http://blog.alexwilde.net/make-a-raspberry-pi-baby-monitor/" TargetMode="External"/><Relationship Id="rId2" Type="http://schemas.openxmlformats.org/officeDocument/2006/relationships/hyperlink" Target="http://www.babycenter.com/pregnancy" TargetMode="External"/><Relationship Id="rId16" Type="http://schemas.openxmlformats.org/officeDocument/2006/relationships/hyperlink" Target="http://www.iiamo.com/products/iiamo-go-family/go/" TargetMode="External"/><Relationship Id="rId20" Type="http://schemas.openxmlformats.org/officeDocument/2006/relationships/hyperlink" Target="https://www.owletcare.com/" TargetMode="External"/><Relationship Id="rId1" Type="http://schemas.openxmlformats.org/officeDocument/2006/relationships/slideLayout" Target="../slideLayouts/slideLayout2.xml"/><Relationship Id="rId6" Type="http://schemas.openxmlformats.org/officeDocument/2006/relationships/hyperlink" Target="https://itunes.apple.com/us/app/full-term-labor-contraction/id382013176?mt=8" TargetMode="External"/><Relationship Id="rId11" Type="http://schemas.openxmlformats.org/officeDocument/2006/relationships/hyperlink" Target="http://mammababy.lifenstats.com/" TargetMode="External"/><Relationship Id="rId24" Type="http://schemas.openxmlformats.org/officeDocument/2006/relationships/hyperlink" Target="http://stuffbabiesneed.com/blog/building-raspberry-pi-baby-monitor-part-one/" TargetMode="External"/><Relationship Id="rId5" Type="http://schemas.openxmlformats.org/officeDocument/2006/relationships/hyperlink" Target="https://itunes.apple.com/us/app/happy-pregnancy-ticker/id449267797?mt=8" TargetMode="External"/><Relationship Id="rId15" Type="http://schemas.openxmlformats.org/officeDocument/2006/relationships/hyperlink" Target="http://www.pcmag.com/slideshow/story/308706/11-tech-gadgets-for-new-parents" TargetMode="External"/><Relationship Id="rId23" Type="http://schemas.openxmlformats.org/officeDocument/2006/relationships/hyperlink" Target="http://mattkaar.com/blog/2012/12/01/raspberry-pi-as-a-baby-monitor/" TargetMode="External"/><Relationship Id="rId10" Type="http://schemas.openxmlformats.org/officeDocument/2006/relationships/hyperlink" Target="http://www.birthvillage.com/birth-announcements.php" TargetMode="External"/><Relationship Id="rId19" Type="http://schemas.openxmlformats.org/officeDocument/2006/relationships/hyperlink" Target="http://www.mobisante.com/products/product-overview/" TargetMode="External"/><Relationship Id="rId4" Type="http://schemas.openxmlformats.org/officeDocument/2006/relationships/hyperlink" Target="https://itunes.apple.com/us/app/50-000-baby-names-free/id363724891?mt=8" TargetMode="External"/><Relationship Id="rId9" Type="http://schemas.openxmlformats.org/officeDocument/2006/relationships/hyperlink" Target="https://www.bornyet.com/" TargetMode="External"/><Relationship Id="rId14" Type="http://schemas.openxmlformats.org/officeDocument/2006/relationships/hyperlink" Target="https://www.lifecake.com/" TargetMode="External"/><Relationship Id="rId22" Type="http://schemas.openxmlformats.org/officeDocument/2006/relationships/hyperlink" Target="http://wdc.com/ventito/tech/trending/the-wired-baby-5-innovative-gadgets-for-new-parents" TargetMode="External"/><Relationship Id="rId27" Type="http://schemas.openxmlformats.org/officeDocument/2006/relationships/hyperlink" Target="http://mimobaby.com/"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pomodorotechnique.com/" TargetMode="External"/><Relationship Id="rId3" Type="http://schemas.openxmlformats.org/officeDocument/2006/relationships/hyperlink" Target="http://lifehacker.com/how-to-prepare-your-career-before-having-a-baby-1686911785" TargetMode="External"/><Relationship Id="rId7" Type="http://schemas.openxmlformats.org/officeDocument/2006/relationships/hyperlink" Target="https://itunes.apple.com/us/app/microsoft-outlook/id951937596?mt=8" TargetMode="External"/><Relationship Id="rId12" Type="http://schemas.openxmlformats.org/officeDocument/2006/relationships/hyperlink" Target="http://hanselminutes.com/" TargetMode="External"/><Relationship Id="rId2" Type="http://schemas.openxmlformats.org/officeDocument/2006/relationships/hyperlink" Target="http://www.babycenter.com/maternity-leave-checklist" TargetMode="External"/><Relationship Id="rId1" Type="http://schemas.openxmlformats.org/officeDocument/2006/relationships/slideLayout" Target="../slideLayouts/slideLayout2.xml"/><Relationship Id="rId6" Type="http://schemas.openxmlformats.org/officeDocument/2006/relationships/hyperlink" Target="http://3030.binaryhammer.com/" TargetMode="External"/><Relationship Id="rId11" Type="http://schemas.openxmlformats.org/officeDocument/2006/relationships/hyperlink" Target="http://distributedpodcast.com/" TargetMode="External"/><Relationship Id="rId5" Type="http://schemas.openxmlformats.org/officeDocument/2006/relationships/hyperlink" Target="https://calendar.sunrise.am/" TargetMode="External"/><Relationship Id="rId10" Type="http://schemas.openxmlformats.org/officeDocument/2006/relationships/hyperlink" Target="http://dotnetrocks.com/" TargetMode="External"/><Relationship Id="rId4" Type="http://schemas.openxmlformats.org/officeDocument/2006/relationships/hyperlink" Target="https://todoist.com/" TargetMode="External"/><Relationship Id="rId9" Type="http://schemas.openxmlformats.org/officeDocument/2006/relationships/hyperlink" Target="http://mtcb.pwop.com/" TargetMode="External"/></Relationships>
</file>

<file path=ppt/slides/_rels/slide57.xml.rels><?xml version="1.0" encoding="UTF-8" standalone="yes"?>
<Relationships xmlns="http://schemas.openxmlformats.org/package/2006/relationships"><Relationship Id="rId13" Type="http://schemas.openxmlformats.org/officeDocument/2006/relationships/hyperlink" Target="http://www.parentfurther.com/resources/enewsletter/e-parenting" TargetMode="External"/><Relationship Id="rId18" Type="http://schemas.openxmlformats.org/officeDocument/2006/relationships/hyperlink" Target="https://www.commonsensemedia.org/privacy-and-internet-safety/how-do-i-protect-my-kids-privacy-online" TargetMode="External"/><Relationship Id="rId26" Type="http://schemas.openxmlformats.org/officeDocument/2006/relationships/hyperlink" Target="http://www2.ed.gov/policy/gen/guid/fpco/ferpa/index.html" TargetMode="External"/><Relationship Id="rId3" Type="http://schemas.openxmlformats.org/officeDocument/2006/relationships/hyperlink" Target="https://www.aap.org/en-us/advocacy-and-policy/aap-health-initiatives/pages/media-and-children.aspx" TargetMode="External"/><Relationship Id="rId21" Type="http://schemas.openxmlformats.org/officeDocument/2006/relationships/hyperlink" Target="http://www.connectsafely.org/wp-content/uploads/snapchat_parents_guide.pdf" TargetMode="External"/><Relationship Id="rId34" Type="http://schemas.openxmlformats.org/officeDocument/2006/relationships/hyperlink" Target="http://www.scratchjr.org/" TargetMode="External"/><Relationship Id="rId7" Type="http://schemas.openxmlformats.org/officeDocument/2006/relationships/hyperlink" Target="http://waldorfpeninsula.org/" TargetMode="External"/><Relationship Id="rId12" Type="http://schemas.openxmlformats.org/officeDocument/2006/relationships/hyperlink" Target="https://www.commonsensemedia.org/" TargetMode="External"/><Relationship Id="rId17" Type="http://schemas.openxmlformats.org/officeDocument/2006/relationships/hyperlink" Target="https://www.commonsensemedia.org/research/zero-to-eight-childrens-media-use-in-america-2013" TargetMode="External"/><Relationship Id="rId25" Type="http://schemas.openxmlformats.org/officeDocument/2006/relationships/hyperlink" Target="http://www.connectsafely.org/wp-content/uploads/sc_cyberbullying.pdf" TargetMode="External"/><Relationship Id="rId33" Type="http://schemas.openxmlformats.org/officeDocument/2006/relationships/hyperlink" Target="https://www.kodable.com/" TargetMode="External"/><Relationship Id="rId2" Type="http://schemas.openxmlformats.org/officeDocument/2006/relationships/hyperlink" Target="http://lifehacker.com/5946947/how-can-i-kid-proof-my-pc-and-gadgets" TargetMode="External"/><Relationship Id="rId16" Type="http://schemas.openxmlformats.org/officeDocument/2006/relationships/hyperlink" Target="https://itunes.apple.com/us/app/kids-media/id504932051?mt=8" TargetMode="External"/><Relationship Id="rId20" Type="http://schemas.openxmlformats.org/officeDocument/2006/relationships/hyperlink" Target="https://www.snapchat.com/safety" TargetMode="External"/><Relationship Id="rId29" Type="http://schemas.openxmlformats.org/officeDocument/2006/relationships/hyperlink" Target="https://itunes.apple.com/us/app/hopscotch-hd/id617098629?mt=8" TargetMode="External"/><Relationship Id="rId1" Type="http://schemas.openxmlformats.org/officeDocument/2006/relationships/slideLayout" Target="../slideLayouts/slideLayout2.xml"/><Relationship Id="rId6" Type="http://schemas.openxmlformats.org/officeDocument/2006/relationships/hyperlink" Target="http://theunboundedspirit.com/why-steve-jobs-didnt-let-his-kids-use-ipads/" TargetMode="External"/><Relationship Id="rId11" Type="http://schemas.openxmlformats.org/officeDocument/2006/relationships/hyperlink" Target="http://www.nytimes.com/2011/10/25/us/screen-time-higher-than-ever-for-children-study-finds.html" TargetMode="External"/><Relationship Id="rId24" Type="http://schemas.openxmlformats.org/officeDocument/2006/relationships/hyperlink" Target="http://www.connectsafely.org/" TargetMode="External"/><Relationship Id="rId32" Type="http://schemas.openxmlformats.org/officeDocument/2006/relationships/hyperlink" Target="https://www.gethopscotch.com/" TargetMode="External"/><Relationship Id="rId5" Type="http://schemas.openxmlformats.org/officeDocument/2006/relationships/hyperlink" Target="http://www.nytimes.com/2014/09/11/fashion/steve-jobs-apple-was-a-low-tech-parent.html" TargetMode="External"/><Relationship Id="rId15" Type="http://schemas.openxmlformats.org/officeDocument/2006/relationships/hyperlink" Target="https://www.parentmap.com/article/are-kids-watching-less-common-sense-media-study-spotlights-screen-time-trends" TargetMode="External"/><Relationship Id="rId23" Type="http://schemas.openxmlformats.org/officeDocument/2006/relationships/hyperlink" Target="http://www.saferinternet.org.uk/" TargetMode="External"/><Relationship Id="rId28" Type="http://schemas.openxmlformats.org/officeDocument/2006/relationships/hyperlink" Target="https://itunes.apple.com/us/app/kodable/id577673067?mt=8" TargetMode="External"/><Relationship Id="rId10" Type="http://schemas.openxmlformats.org/officeDocument/2006/relationships/hyperlink" Target="http://richardfreed.com/wired-child/" TargetMode="External"/><Relationship Id="rId19" Type="http://schemas.openxmlformats.org/officeDocument/2006/relationships/hyperlink" Target="http://www.coppa.org/" TargetMode="External"/><Relationship Id="rId31" Type="http://schemas.openxmlformats.org/officeDocument/2006/relationships/hyperlink" Target="https://scratch.mit.edu/" TargetMode="External"/><Relationship Id="rId4" Type="http://schemas.openxmlformats.org/officeDocument/2006/relationships/hyperlink" Target="http://www.nhlbi.nih.gov/health/educational/wecan/reduce-screen-time/tips-to-reduce-screen-time.htm" TargetMode="External"/><Relationship Id="rId9" Type="http://schemas.openxmlformats.org/officeDocument/2006/relationships/hyperlink" Target="http://www.sensomotorische-integratie.nl/CrisRowan.pdf" TargetMode="External"/><Relationship Id="rId14" Type="http://schemas.openxmlformats.org/officeDocument/2006/relationships/hyperlink" Target="http://www.bluemanateebooks.com/home/digital_playground_data/screen_time_trends.html" TargetMode="External"/><Relationship Id="rId22" Type="http://schemas.openxmlformats.org/officeDocument/2006/relationships/hyperlink" Target="http://www.ikeepsafe.org/" TargetMode="External"/><Relationship Id="rId27" Type="http://schemas.openxmlformats.org/officeDocument/2006/relationships/hyperlink" Target="http://allthingsd.com/20130506/can-these-ipad-apps-teach-your-kid-to-code/" TargetMode="External"/><Relationship Id="rId30" Type="http://schemas.openxmlformats.org/officeDocument/2006/relationships/hyperlink" Target="http://www.edutopia.org/blog/7-apps-teaching-children-coding-anna-adam" TargetMode="External"/><Relationship Id="rId8" Type="http://schemas.openxmlformats.org/officeDocument/2006/relationships/hyperlink" Target="http://www.telegraph.co.uk/education/educationnews/10767878/Infants-unable-to-use-toy-building-blocks-due-to-iPad-addiction.html"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mailto:cognitiveburden@gmail.com" TargetMode="Externa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5143500"/>
            <a:chOff x="0" y="0"/>
            <a:chExt cx="7130214" cy="5143500"/>
          </a:xfrm>
        </p:grpSpPr>
        <p:sp>
          <p:nvSpPr>
            <p:cNvPr id="3" name="Rectangle 2"/>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ound Same Side Corner Rectangle 13"/>
          <p:cNvSpPr/>
          <p:nvPr/>
        </p:nvSpPr>
        <p:spPr>
          <a:xfrm rot="16200000">
            <a:off x="4054982" y="-819867"/>
            <a:ext cx="1906642" cy="8268220"/>
          </a:xfrm>
          <a:prstGeom prst="round2SameRect">
            <a:avLst>
              <a:gd name="adj1" fmla="val 50000"/>
              <a:gd name="adj2" fmla="val 0"/>
            </a:avLst>
          </a:prstGeom>
          <a:solidFill>
            <a:schemeClr val="bg1">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318984" y="2834720"/>
            <a:ext cx="6007202" cy="724664"/>
          </a:xfrm>
        </p:spPr>
        <p:txBody>
          <a:bodyPr>
            <a:noAutofit/>
          </a:bodyPr>
          <a:lstStyle/>
          <a:p>
            <a:r>
              <a:rPr lang="en-US" sz="4000" dirty="0" smtClean="0"/>
              <a:t>Coding with a Baby</a:t>
            </a:r>
            <a:endParaRPr lang="en-US" sz="4000" dirty="0"/>
          </a:p>
        </p:txBody>
      </p:sp>
      <p:sp>
        <p:nvSpPr>
          <p:cNvPr id="9" name="TextBox 8"/>
          <p:cNvSpPr txBox="1"/>
          <p:nvPr/>
        </p:nvSpPr>
        <p:spPr>
          <a:xfrm>
            <a:off x="2623324" y="3559384"/>
            <a:ext cx="5398521" cy="307766"/>
          </a:xfrm>
          <a:prstGeom prst="rect">
            <a:avLst/>
          </a:prstGeom>
          <a:noFill/>
        </p:spPr>
        <p:txBody>
          <a:bodyPr wrap="square" lIns="91430" tIns="45715" rIns="91430" bIns="45715" rtlCol="0">
            <a:spAutoFit/>
          </a:bodyPr>
          <a:lstStyle/>
          <a:p>
            <a:r>
              <a:rPr lang="en-US" sz="1400" dirty="0" smtClean="0">
                <a:solidFill>
                  <a:schemeClr val="tx1">
                    <a:lumMod val="50000"/>
                    <a:lumOff val="50000"/>
                  </a:schemeClr>
                </a:solidFill>
                <a:latin typeface="Roboto Light"/>
                <a:cs typeface="Roboto Light"/>
              </a:rPr>
              <a:t>Lessons </a:t>
            </a:r>
            <a:r>
              <a:rPr lang="en-US" sz="1400" dirty="0">
                <a:solidFill>
                  <a:schemeClr val="tx1">
                    <a:lumMod val="50000"/>
                    <a:lumOff val="50000"/>
                  </a:schemeClr>
                </a:solidFill>
                <a:latin typeface="Roboto Light"/>
                <a:cs typeface="Roboto Light"/>
              </a:rPr>
              <a:t>learned from a developer with small </a:t>
            </a:r>
            <a:r>
              <a:rPr lang="en-US" sz="1400" dirty="0" smtClean="0">
                <a:solidFill>
                  <a:schemeClr val="tx1">
                    <a:lumMod val="50000"/>
                    <a:lumOff val="50000"/>
                  </a:schemeClr>
                </a:solidFill>
                <a:latin typeface="Roboto Light"/>
                <a:cs typeface="Roboto Light"/>
              </a:rPr>
              <a:t>children</a:t>
            </a:r>
            <a:endParaRPr lang="en-US" sz="1400" dirty="0">
              <a:solidFill>
                <a:schemeClr val="tx1">
                  <a:lumMod val="50000"/>
                  <a:lumOff val="50000"/>
                </a:schemeClr>
              </a:solidFill>
              <a:latin typeface="Roboto Light"/>
              <a:cs typeface="Roboto Light"/>
            </a:endParaRPr>
          </a:p>
        </p:txBody>
      </p:sp>
    </p:spTree>
    <p:extLst>
      <p:ext uri="{BB962C8B-B14F-4D97-AF65-F5344CB8AC3E}">
        <p14:creationId xmlns:p14="http://schemas.microsoft.com/office/powerpoint/2010/main" val="4153919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551557" y="3058738"/>
            <a:ext cx="5228238" cy="724664"/>
          </a:xfrm>
        </p:spPr>
        <p:txBody>
          <a:bodyPr>
            <a:noAutofit/>
          </a:bodyPr>
          <a:lstStyle/>
          <a:p>
            <a:r>
              <a:rPr lang="en-US" sz="4000" dirty="0" smtClean="0">
                <a:solidFill>
                  <a:schemeClr val="bg1"/>
                </a:solidFill>
              </a:rPr>
              <a:t>Having a Baby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658819"/>
            <a:ext cx="1658342" cy="2024529"/>
            <a:chOff x="935145" y="1852555"/>
            <a:chExt cx="1658342" cy="2024529"/>
          </a:xfrm>
        </p:grpSpPr>
        <p:sp>
          <p:nvSpPr>
            <p:cNvPr id="5" name="Oval 4"/>
            <p:cNvSpPr/>
            <p:nvPr/>
          </p:nvSpPr>
          <p:spPr>
            <a:xfrm>
              <a:off x="935145" y="2133632"/>
              <a:ext cx="1654748" cy="1654748"/>
            </a:xfrm>
            <a:prstGeom prst="ellipse">
              <a:avLst/>
            </a:prstGeom>
            <a:solidFill>
              <a:schemeClr val="bg1"/>
            </a:solid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1852555"/>
              <a:ext cx="1656672" cy="202452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2"/>
                  </a:solidFill>
                  <a:latin typeface="baby icons" panose="02000500000000000000" pitchFamily="2" charset="0"/>
                </a:rPr>
                <a:t>&gt;</a:t>
              </a:r>
              <a:endParaRPr lang="en-US" sz="7200" dirty="0">
                <a:solidFill>
                  <a:schemeClr val="accent2"/>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6542405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Pregnancy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62487"/>
            <a:ext cx="1656672" cy="242982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4168291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a:spLocks noGrp="1"/>
          </p:cNvSpPr>
          <p:nvPr>
            <p:ph type="title"/>
          </p:nvPr>
        </p:nvSpPr>
        <p:spPr>
          <a:xfrm>
            <a:off x="969264" y="274320"/>
            <a:ext cx="6528815" cy="422542"/>
          </a:xfrm>
          <a:solidFill>
            <a:schemeClr val="accent2"/>
          </a:solidFill>
          <a:ln>
            <a:solidFill>
              <a:schemeClr val="accent2"/>
            </a:solidFill>
          </a:ln>
        </p:spPr>
        <p:txBody>
          <a:bodyPr>
            <a:normAutofit/>
          </a:bodyPr>
          <a:lstStyle/>
          <a:p>
            <a:r>
              <a:rPr lang="en-US" dirty="0" smtClean="0">
                <a:solidFill>
                  <a:schemeClr val="bg1"/>
                </a:solidFill>
              </a:rPr>
              <a:t>Pregnancy</a:t>
            </a:r>
            <a:endParaRPr lang="en-US" dirty="0">
              <a:solidFill>
                <a:schemeClr val="bg1"/>
              </a:solidFill>
            </a:endParaRPr>
          </a:p>
        </p:txBody>
      </p:sp>
      <p:sp>
        <p:nvSpPr>
          <p:cNvPr id="19" name="Rectangle 18"/>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548641" y="22967"/>
            <a:ext cx="420624" cy="923330"/>
            <a:chOff x="548641" y="157465"/>
            <a:chExt cx="420624" cy="923330"/>
          </a:xfrm>
        </p:grpSpPr>
        <p:sp>
          <p:nvSpPr>
            <p:cNvPr id="24" name="Rectangle 23"/>
            <p:cNvSpPr/>
            <p:nvPr/>
          </p:nvSpPr>
          <p:spPr>
            <a:xfrm>
              <a:off x="548641" y="34481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Rectangle 24"/>
            <p:cNvSpPr/>
            <p:nvPr/>
          </p:nvSpPr>
          <p:spPr>
            <a:xfrm>
              <a:off x="580058" y="157465"/>
              <a:ext cx="357790" cy="923330"/>
            </a:xfrm>
            <a:prstGeom prst="rect">
              <a:avLst/>
            </a:prstGeom>
            <a:noFill/>
          </p:spPr>
          <p:txBody>
            <a:bodyPr wrap="none" lIns="91440" tIns="45720" rIns="91440" bIns="45720">
              <a:spAutoFit/>
            </a:bodyPr>
            <a:lstStyle/>
            <a:p>
              <a:pPr algn="ctr"/>
              <a:r>
                <a:rPr lang="en-US" sz="5400" b="0" cap="none" spc="0" dirty="0" smtClean="0">
                  <a:ln w="0"/>
                  <a:solidFill>
                    <a:schemeClr val="bg1"/>
                  </a:solidFill>
                  <a:latin typeface="baby icons" panose="02000500000000000000" pitchFamily="2" charset="0"/>
                </a:rPr>
                <a:t>r</a:t>
              </a:r>
              <a:endParaRPr lang="en-US" sz="5400" b="0" cap="none" spc="0" dirty="0">
                <a:ln w="0"/>
                <a:solidFill>
                  <a:schemeClr val="bg1"/>
                </a:solidFill>
                <a:latin typeface="baby icons" panose="02000500000000000000" pitchFamily="2" charset="0"/>
              </a:endParaRPr>
            </a:p>
          </p:txBody>
        </p:sp>
      </p:grpSp>
      <p:grpSp>
        <p:nvGrpSpPr>
          <p:cNvPr id="9" name="Group 8"/>
          <p:cNvGrpSpPr/>
          <p:nvPr/>
        </p:nvGrpSpPr>
        <p:grpSpPr>
          <a:xfrm>
            <a:off x="2862071" y="1200150"/>
            <a:ext cx="2743200" cy="2362259"/>
            <a:chOff x="696005" y="999727"/>
            <a:chExt cx="2743200" cy="2362259"/>
          </a:xfrm>
        </p:grpSpPr>
        <p:sp>
          <p:nvSpPr>
            <p:cNvPr id="30" name="Title 1"/>
            <p:cNvSpPr txBox="1">
              <a:spLocks/>
            </p:cNvSpPr>
            <p:nvPr/>
          </p:nvSpPr>
          <p:spPr>
            <a:xfrm>
              <a:off x="696005" y="3023318"/>
              <a:ext cx="2743200" cy="338668"/>
            </a:xfrm>
            <a:prstGeom prst="rect">
              <a:avLst/>
            </a:prstGeom>
          </p:spPr>
          <p:txBody>
            <a:bodyPr vert="horz" lIns="91430" tIns="45715" rIns="91430" bIns="45715"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800" b="0" dirty="0" smtClean="0"/>
                <a:t>Debuggin</a:t>
              </a:r>
              <a:r>
                <a:rPr lang="en-US" sz="1800" b="0" dirty="0" smtClean="0"/>
                <a:t>g in Production</a:t>
              </a:r>
              <a:endParaRPr lang="en-US" sz="1800" b="0" dirty="0"/>
            </a:p>
          </p:txBody>
        </p:sp>
        <p:grpSp>
          <p:nvGrpSpPr>
            <p:cNvPr id="8" name="Group 7"/>
            <p:cNvGrpSpPr/>
            <p:nvPr/>
          </p:nvGrpSpPr>
          <p:grpSpPr>
            <a:xfrm>
              <a:off x="1143000" y="999727"/>
              <a:ext cx="1849211" cy="1849211"/>
              <a:chOff x="449489" y="895350"/>
              <a:chExt cx="1849211" cy="1849211"/>
            </a:xfrm>
          </p:grpSpPr>
          <p:sp>
            <p:nvSpPr>
              <p:cNvPr id="3" name="Oval 2"/>
              <p:cNvSpPr/>
              <p:nvPr/>
            </p:nvSpPr>
            <p:spPr>
              <a:xfrm>
                <a:off x="449489" y="895350"/>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3" name="Oval 32"/>
              <p:cNvSpPr/>
              <p:nvPr/>
            </p:nvSpPr>
            <p:spPr>
              <a:xfrm>
                <a:off x="559884" y="1005746"/>
                <a:ext cx="1628420" cy="1628418"/>
              </a:xfrm>
              <a:prstGeom prst="ellipse">
                <a:avLst/>
              </a:prstGeom>
              <a:noFill/>
              <a:ln w="76200" cmpd="sng">
                <a:solidFill>
                  <a:schemeClr val="accent2"/>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7" name="Group 6"/>
              <p:cNvGrpSpPr/>
              <p:nvPr/>
            </p:nvGrpSpPr>
            <p:grpSpPr>
              <a:xfrm>
                <a:off x="545758" y="1144981"/>
                <a:ext cx="1656672" cy="1349948"/>
                <a:chOff x="2818438" y="2647950"/>
                <a:chExt cx="1656672" cy="1349948"/>
              </a:xfrm>
            </p:grpSpPr>
            <p:sp>
              <p:nvSpPr>
                <p:cNvPr id="26" name="Oval 25"/>
                <p:cNvSpPr/>
                <p:nvPr/>
              </p:nvSpPr>
              <p:spPr>
                <a:xfrm>
                  <a:off x="2971800" y="2647950"/>
                  <a:ext cx="1349948" cy="134994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Shape 8841"/>
                <p:cNvSpPr/>
                <p:nvPr/>
              </p:nvSpPr>
              <p:spPr>
                <a:xfrm>
                  <a:off x="2818438" y="2742033"/>
                  <a:ext cx="1656672" cy="116178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grpSp>
        </p:grpSp>
      </p:grpSp>
    </p:spTree>
    <p:extLst>
      <p:ext uri="{BB962C8B-B14F-4D97-AF65-F5344CB8AC3E}">
        <p14:creationId xmlns:p14="http://schemas.microsoft.com/office/powerpoint/2010/main" val="6130352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69264" y="274320"/>
            <a:ext cx="6528815" cy="422542"/>
          </a:xfrm>
          <a:solidFill>
            <a:schemeClr val="accent2"/>
          </a:solidFill>
          <a:ln>
            <a:solidFill>
              <a:schemeClr val="accent2"/>
            </a:solidFill>
          </a:ln>
        </p:spPr>
        <p:txBody>
          <a:bodyPr>
            <a:normAutofit/>
          </a:bodyPr>
          <a:lstStyle/>
          <a:p>
            <a:r>
              <a:rPr lang="en-US" dirty="0" smtClean="0">
                <a:solidFill>
                  <a:schemeClr val="bg1"/>
                </a:solidFill>
              </a:rPr>
              <a:t>Pregnancy</a:t>
            </a:r>
            <a:endParaRPr lang="en-US" dirty="0">
              <a:solidFill>
                <a:schemeClr val="bg1"/>
              </a:solidFill>
            </a:endParaRPr>
          </a:p>
        </p:txBody>
      </p:sp>
      <p:sp>
        <p:nvSpPr>
          <p:cNvPr id="6" name="Rectangle 5"/>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548641" y="22967"/>
            <a:ext cx="420624" cy="923330"/>
            <a:chOff x="548641" y="157465"/>
            <a:chExt cx="420624" cy="923330"/>
          </a:xfrm>
        </p:grpSpPr>
        <p:sp>
          <p:nvSpPr>
            <p:cNvPr id="12" name="Rectangle 11"/>
            <p:cNvSpPr/>
            <p:nvPr/>
          </p:nvSpPr>
          <p:spPr>
            <a:xfrm>
              <a:off x="548641" y="34481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Rectangle 13"/>
            <p:cNvSpPr/>
            <p:nvPr/>
          </p:nvSpPr>
          <p:spPr>
            <a:xfrm>
              <a:off x="580058" y="157465"/>
              <a:ext cx="357790" cy="923330"/>
            </a:xfrm>
            <a:prstGeom prst="rect">
              <a:avLst/>
            </a:prstGeom>
            <a:noFill/>
          </p:spPr>
          <p:txBody>
            <a:bodyPr wrap="none" lIns="91440" tIns="45720" rIns="91440" bIns="45720">
              <a:spAutoFit/>
            </a:bodyPr>
            <a:lstStyle/>
            <a:p>
              <a:pPr algn="ctr"/>
              <a:r>
                <a:rPr lang="en-US" sz="5400" b="0" cap="none" spc="0" dirty="0" smtClean="0">
                  <a:ln w="0"/>
                  <a:solidFill>
                    <a:schemeClr val="bg1"/>
                  </a:solidFill>
                  <a:latin typeface="baby icons" panose="02000500000000000000" pitchFamily="2" charset="0"/>
                </a:rPr>
                <a:t>r</a:t>
              </a:r>
              <a:endParaRPr lang="en-US" sz="5400" b="0" cap="none" spc="0" dirty="0">
                <a:ln w="0"/>
                <a:solidFill>
                  <a:schemeClr val="bg1"/>
                </a:solidFill>
                <a:latin typeface="baby icons" panose="02000500000000000000" pitchFamily="2" charset="0"/>
              </a:endParaRPr>
            </a:p>
          </p:txBody>
        </p:sp>
      </p:grpSp>
      <p:grpSp>
        <p:nvGrpSpPr>
          <p:cNvPr id="109" name="Group 108"/>
          <p:cNvGrpSpPr/>
          <p:nvPr/>
        </p:nvGrpSpPr>
        <p:grpSpPr>
          <a:xfrm>
            <a:off x="714693" y="1114182"/>
            <a:ext cx="1085066" cy="1507699"/>
            <a:chOff x="1276304" y="1114184"/>
            <a:chExt cx="1085066" cy="1507699"/>
          </a:xfrm>
        </p:grpSpPr>
        <p:sp>
          <p:nvSpPr>
            <p:cNvPr id="96" name="TextBox 95"/>
            <p:cNvSpPr txBox="1"/>
            <p:nvPr/>
          </p:nvSpPr>
          <p:spPr>
            <a:xfrm>
              <a:off x="1276304" y="2305689"/>
              <a:ext cx="1085066" cy="316194"/>
            </a:xfrm>
            <a:prstGeom prst="rect">
              <a:avLst/>
            </a:prstGeom>
          </p:spPr>
          <p:txBody>
            <a:bodyPr vert="horz" wrap="square" lIns="91430" tIns="45715" rIns="91430" bIns="45715" rtlCol="0" anchor="ctr">
              <a:noAutofit/>
            </a:bodyPr>
            <a:lstStyle/>
            <a:p>
              <a:pPr algn="ctr"/>
              <a:r>
                <a:rPr lang="en-US" sz="1100" dirty="0" smtClean="0">
                  <a:solidFill>
                    <a:schemeClr val="tx2">
                      <a:lumMod val="50000"/>
                    </a:schemeClr>
                  </a:solidFill>
                  <a:latin typeface="Roboto Light" panose="02000000000000000000" pitchFamily="2" charset="0"/>
                  <a:ea typeface="Roboto Light" panose="02000000000000000000" pitchFamily="2" charset="0"/>
                </a:rPr>
                <a:t>My Pregnancy Today</a:t>
              </a:r>
            </a:p>
          </p:txBody>
        </p:sp>
        <p:grpSp>
          <p:nvGrpSpPr>
            <p:cNvPr id="100" name="Group 99"/>
            <p:cNvGrpSpPr/>
            <p:nvPr/>
          </p:nvGrpSpPr>
          <p:grpSpPr>
            <a:xfrm>
              <a:off x="1288374" y="1114184"/>
              <a:ext cx="1060649" cy="1184197"/>
              <a:chOff x="1288374" y="1114184"/>
              <a:chExt cx="1060649" cy="1184197"/>
            </a:xfrm>
          </p:grpSpPr>
          <p:sp>
            <p:nvSpPr>
              <p:cNvPr id="59" name="Shape 148"/>
              <p:cNvSpPr/>
              <p:nvPr/>
            </p:nvSpPr>
            <p:spPr>
              <a:xfrm>
                <a:off x="1288374" y="111418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490" y="1377210"/>
                <a:ext cx="640080" cy="640080"/>
              </a:xfrm>
              <a:prstGeom prst="rect">
                <a:avLst/>
              </a:prstGeom>
            </p:spPr>
          </p:pic>
          <p:sp>
            <p:nvSpPr>
              <p:cNvPr id="62" name="Shape 148"/>
              <p:cNvSpPr/>
              <p:nvPr/>
            </p:nvSpPr>
            <p:spPr>
              <a:xfrm>
                <a:off x="1396605" y="122543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10" name="Group 109"/>
          <p:cNvGrpSpPr/>
          <p:nvPr/>
        </p:nvGrpSpPr>
        <p:grpSpPr>
          <a:xfrm>
            <a:off x="3842202" y="2729588"/>
            <a:ext cx="1085066" cy="1500391"/>
            <a:chOff x="2336771" y="2800991"/>
            <a:chExt cx="1085066" cy="1500391"/>
          </a:xfrm>
        </p:grpSpPr>
        <p:sp>
          <p:nvSpPr>
            <p:cNvPr id="93" name="TextBox 92"/>
            <p:cNvSpPr txBox="1"/>
            <p:nvPr/>
          </p:nvSpPr>
          <p:spPr>
            <a:xfrm>
              <a:off x="2336771" y="3985188"/>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a:t>Baby Names </a:t>
              </a:r>
              <a:r>
                <a:rPr lang="en-US" sz="1100" dirty="0" smtClean="0"/>
                <a:t>!!</a:t>
              </a:r>
              <a:endParaRPr lang="en-US" sz="1100" dirty="0"/>
            </a:p>
          </p:txBody>
        </p:sp>
        <p:grpSp>
          <p:nvGrpSpPr>
            <p:cNvPr id="105" name="Group 104"/>
            <p:cNvGrpSpPr/>
            <p:nvPr/>
          </p:nvGrpSpPr>
          <p:grpSpPr>
            <a:xfrm>
              <a:off x="2349299" y="2800991"/>
              <a:ext cx="1060649" cy="1184197"/>
              <a:chOff x="2349299" y="2800991"/>
              <a:chExt cx="1060649" cy="1184197"/>
            </a:xfrm>
          </p:grpSpPr>
          <p:sp>
            <p:nvSpPr>
              <p:cNvPr id="70" name="Shape 148"/>
              <p:cNvSpPr/>
              <p:nvPr/>
            </p:nvSpPr>
            <p:spPr>
              <a:xfrm>
                <a:off x="2349299" y="280099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1334" y="3080653"/>
                <a:ext cx="640080" cy="640080"/>
              </a:xfrm>
              <a:prstGeom prst="rect">
                <a:avLst/>
              </a:prstGeom>
            </p:spPr>
          </p:pic>
          <p:sp>
            <p:nvSpPr>
              <p:cNvPr id="69" name="Shape 148"/>
              <p:cNvSpPr/>
              <p:nvPr/>
            </p:nvSpPr>
            <p:spPr>
              <a:xfrm>
                <a:off x="2454033" y="290248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6" name="Group 105"/>
          <p:cNvGrpSpPr/>
          <p:nvPr/>
        </p:nvGrpSpPr>
        <p:grpSpPr>
          <a:xfrm>
            <a:off x="5852795" y="2729588"/>
            <a:ext cx="1466034" cy="1482766"/>
            <a:chOff x="4266038" y="2800260"/>
            <a:chExt cx="1466034" cy="1482766"/>
          </a:xfrm>
        </p:grpSpPr>
        <p:sp>
          <p:nvSpPr>
            <p:cNvPr id="73" name="Shape 148"/>
            <p:cNvSpPr/>
            <p:nvPr/>
          </p:nvSpPr>
          <p:spPr>
            <a:xfrm>
              <a:off x="4468411" y="2800260"/>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4" name="TextBox 93"/>
            <p:cNvSpPr txBox="1"/>
            <p:nvPr/>
          </p:nvSpPr>
          <p:spPr>
            <a:xfrm>
              <a:off x="4266038" y="3978247"/>
              <a:ext cx="1466034" cy="304779"/>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Baby Bookie</a:t>
              </a:r>
              <a:endParaRPr lang="en-US" sz="1100"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9666" y="3053512"/>
              <a:ext cx="640080" cy="640080"/>
            </a:xfrm>
            <a:prstGeom prst="rect">
              <a:avLst/>
            </a:prstGeom>
          </p:spPr>
        </p:pic>
        <p:sp>
          <p:nvSpPr>
            <p:cNvPr id="75" name="Shape 148"/>
            <p:cNvSpPr/>
            <p:nvPr/>
          </p:nvSpPr>
          <p:spPr>
            <a:xfrm>
              <a:off x="4580287" y="29329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108" name="Group 107"/>
          <p:cNvGrpSpPr/>
          <p:nvPr/>
        </p:nvGrpSpPr>
        <p:grpSpPr>
          <a:xfrm>
            <a:off x="2600281" y="1114182"/>
            <a:ext cx="1391832" cy="1507700"/>
            <a:chOff x="3241288" y="1114183"/>
            <a:chExt cx="1391832" cy="1507700"/>
          </a:xfrm>
        </p:grpSpPr>
        <p:sp>
          <p:nvSpPr>
            <p:cNvPr id="97" name="TextBox 96"/>
            <p:cNvSpPr txBox="1"/>
            <p:nvPr/>
          </p:nvSpPr>
          <p:spPr>
            <a:xfrm>
              <a:off x="3241288" y="2305689"/>
              <a:ext cx="1391832"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Pregnancy Weight Calculator</a:t>
              </a:r>
              <a:endParaRPr lang="en-US" sz="1100" dirty="0"/>
            </a:p>
          </p:txBody>
        </p:sp>
        <p:grpSp>
          <p:nvGrpSpPr>
            <p:cNvPr id="101" name="Group 100"/>
            <p:cNvGrpSpPr/>
            <p:nvPr/>
          </p:nvGrpSpPr>
          <p:grpSpPr>
            <a:xfrm>
              <a:off x="3407762" y="1114183"/>
              <a:ext cx="1060649" cy="1184197"/>
              <a:chOff x="3407762" y="1114183"/>
              <a:chExt cx="1060649" cy="1184197"/>
            </a:xfrm>
          </p:grpSpPr>
          <p:sp>
            <p:nvSpPr>
              <p:cNvPr id="77" name="Shape 148"/>
              <p:cNvSpPr/>
              <p:nvPr/>
            </p:nvSpPr>
            <p:spPr>
              <a:xfrm>
                <a:off x="3407762" y="11141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2350" y="1386240"/>
                <a:ext cx="640080" cy="640080"/>
              </a:xfrm>
              <a:prstGeom prst="rect">
                <a:avLst/>
              </a:prstGeom>
            </p:spPr>
          </p:pic>
          <p:sp>
            <p:nvSpPr>
              <p:cNvPr id="79" name="Shape 148"/>
              <p:cNvSpPr/>
              <p:nvPr/>
            </p:nvSpPr>
            <p:spPr>
              <a:xfrm>
                <a:off x="3519638" y="12468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3" name="Group 102"/>
          <p:cNvGrpSpPr/>
          <p:nvPr/>
        </p:nvGrpSpPr>
        <p:grpSpPr>
          <a:xfrm>
            <a:off x="7144534" y="1114182"/>
            <a:ext cx="1085066" cy="1507701"/>
            <a:chOff x="7627976" y="1114182"/>
            <a:chExt cx="1085066" cy="1507701"/>
          </a:xfrm>
        </p:grpSpPr>
        <p:sp>
          <p:nvSpPr>
            <p:cNvPr id="85" name="Shape 148"/>
            <p:cNvSpPr/>
            <p:nvPr/>
          </p:nvSpPr>
          <p:spPr>
            <a:xfrm>
              <a:off x="7645986" y="11141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9" name="TextBox 98"/>
            <p:cNvSpPr txBox="1"/>
            <p:nvPr/>
          </p:nvSpPr>
          <p:spPr>
            <a:xfrm>
              <a:off x="7627976" y="2305689"/>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Baby Kicks Monitor</a:t>
              </a:r>
              <a:endParaRPr lang="en-US" sz="1100" dirty="0"/>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0469" y="1386240"/>
              <a:ext cx="640080" cy="640080"/>
            </a:xfrm>
            <a:prstGeom prst="rect">
              <a:avLst/>
            </a:prstGeom>
          </p:spPr>
        </p:pic>
        <p:sp>
          <p:nvSpPr>
            <p:cNvPr id="86" name="Shape 148"/>
            <p:cNvSpPr/>
            <p:nvPr/>
          </p:nvSpPr>
          <p:spPr>
            <a:xfrm>
              <a:off x="7757862" y="12468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107" name="Group 106"/>
          <p:cNvGrpSpPr/>
          <p:nvPr/>
        </p:nvGrpSpPr>
        <p:grpSpPr>
          <a:xfrm>
            <a:off x="4792635" y="1114182"/>
            <a:ext cx="1551378" cy="1507701"/>
            <a:chOff x="5281509" y="1114182"/>
            <a:chExt cx="1551378" cy="1507701"/>
          </a:xfrm>
        </p:grpSpPr>
        <p:sp>
          <p:nvSpPr>
            <p:cNvPr id="98" name="TextBox 97"/>
            <p:cNvSpPr txBox="1"/>
            <p:nvPr/>
          </p:nvSpPr>
          <p:spPr>
            <a:xfrm>
              <a:off x="5281509" y="2305689"/>
              <a:ext cx="1551378"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smtClean="0"/>
                <a:t>Full Term – Labor Contraction Timer</a:t>
              </a:r>
              <a:endParaRPr lang="en-US" sz="1100" dirty="0"/>
            </a:p>
          </p:txBody>
        </p:sp>
        <p:grpSp>
          <p:nvGrpSpPr>
            <p:cNvPr id="102" name="Group 101"/>
            <p:cNvGrpSpPr/>
            <p:nvPr/>
          </p:nvGrpSpPr>
          <p:grpSpPr>
            <a:xfrm>
              <a:off x="5526874" y="1114182"/>
              <a:ext cx="1060649" cy="1184197"/>
              <a:chOff x="5526874" y="1114182"/>
              <a:chExt cx="1060649" cy="1184197"/>
            </a:xfrm>
          </p:grpSpPr>
          <p:sp>
            <p:nvSpPr>
              <p:cNvPr id="89" name="Shape 148"/>
              <p:cNvSpPr/>
              <p:nvPr/>
            </p:nvSpPr>
            <p:spPr>
              <a:xfrm>
                <a:off x="5526874" y="11141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7158" y="1386240"/>
                <a:ext cx="640080" cy="640080"/>
              </a:xfrm>
              <a:prstGeom prst="rect">
                <a:avLst/>
              </a:prstGeom>
            </p:spPr>
          </p:pic>
          <p:sp>
            <p:nvSpPr>
              <p:cNvPr id="91" name="Shape 148"/>
              <p:cNvSpPr/>
              <p:nvPr/>
            </p:nvSpPr>
            <p:spPr>
              <a:xfrm>
                <a:off x="5635273" y="123520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04" name="Group 103"/>
          <p:cNvGrpSpPr/>
          <p:nvPr/>
        </p:nvGrpSpPr>
        <p:grpSpPr>
          <a:xfrm>
            <a:off x="1831610" y="2729588"/>
            <a:ext cx="1085066" cy="1493449"/>
            <a:chOff x="219239" y="2800992"/>
            <a:chExt cx="1085066" cy="1493449"/>
          </a:xfrm>
        </p:grpSpPr>
        <p:sp>
          <p:nvSpPr>
            <p:cNvPr id="64" name="Shape 148"/>
            <p:cNvSpPr/>
            <p:nvPr/>
          </p:nvSpPr>
          <p:spPr>
            <a:xfrm>
              <a:off x="230187" y="280099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92" name="TextBox 91"/>
            <p:cNvSpPr txBox="1"/>
            <p:nvPr/>
          </p:nvSpPr>
          <p:spPr>
            <a:xfrm>
              <a:off x="219239" y="3978247"/>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100" dirty="0" err="1" smtClean="0"/>
                <a:t>BabyList</a:t>
              </a:r>
              <a:r>
                <a:rPr lang="en-US" sz="1100" dirty="0" smtClean="0"/>
                <a:t> Baby Registry</a:t>
              </a:r>
              <a:endParaRPr lang="en-US" sz="1100"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922" y="3072317"/>
              <a:ext cx="640080" cy="640080"/>
            </a:xfrm>
            <a:prstGeom prst="rect">
              <a:avLst/>
            </a:prstGeom>
          </p:spPr>
        </p:pic>
        <p:sp>
          <p:nvSpPr>
            <p:cNvPr id="66" name="Shape 148"/>
            <p:cNvSpPr/>
            <p:nvPr/>
          </p:nvSpPr>
          <p:spPr>
            <a:xfrm>
              <a:off x="338419" y="292343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spTree>
    <p:extLst>
      <p:ext uri="{BB962C8B-B14F-4D97-AF65-F5344CB8AC3E}">
        <p14:creationId xmlns:p14="http://schemas.microsoft.com/office/powerpoint/2010/main" val="16950581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Delivery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31444"/>
            <a:ext cx="1656672" cy="20419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rgbClr val="F4F4F4"/>
                </a:solidFill>
                <a:latin typeface="baby icons" panose="02000500000000000000" pitchFamily="2" charset="0"/>
              </a:rPr>
              <a:t>t</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Find appropriate picture of delivery maybe of me</a:t>
            </a:r>
            <a:r>
              <a:rPr lang="en-US" dirty="0" smtClean="0">
                <a:solidFill>
                  <a:schemeClr val="accent3"/>
                </a:solidFill>
              </a:rPr>
              <a:t>?</a:t>
            </a:r>
            <a:endParaRPr lang="en-US" dirty="0">
              <a:solidFill>
                <a:schemeClr val="accent3"/>
              </a:solidFill>
            </a:endParaRPr>
          </a:p>
        </p:txBody>
      </p:sp>
    </p:spTree>
    <p:extLst>
      <p:ext uri="{BB962C8B-B14F-4D97-AF65-F5344CB8AC3E}">
        <p14:creationId xmlns:p14="http://schemas.microsoft.com/office/powerpoint/2010/main" val="9093215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561801" y="1302038"/>
            <a:ext cx="1177853" cy="2057502"/>
            <a:chOff x="4377817" y="1522633"/>
            <a:chExt cx="4275451" cy="7468459"/>
          </a:xfrm>
        </p:grpSpPr>
        <p:sp>
          <p:nvSpPr>
            <p:cNvPr id="7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76" name="Group 75"/>
            <p:cNvGrpSpPr/>
            <p:nvPr/>
          </p:nvGrpSpPr>
          <p:grpSpPr>
            <a:xfrm>
              <a:off x="4377817" y="1522633"/>
              <a:ext cx="4275451" cy="7175687"/>
              <a:chOff x="4377817" y="1522633"/>
              <a:chExt cx="4275451" cy="7175687"/>
            </a:xfrm>
          </p:grpSpPr>
          <p:sp>
            <p:nvSpPr>
              <p:cNvPr id="7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grpSp>
      </p:grpSp>
      <p:sp>
        <p:nvSpPr>
          <p:cNvPr id="73" name="Title 1"/>
          <p:cNvSpPr txBox="1">
            <a:spLocks/>
          </p:cNvSpPr>
          <p:nvPr/>
        </p:nvSpPr>
        <p:spPr>
          <a:xfrm>
            <a:off x="573671" y="3254749"/>
            <a:ext cx="1146867"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Entertainment</a:t>
            </a:r>
            <a:endParaRPr lang="en-US" sz="1200" b="0" dirty="0"/>
          </a:p>
        </p:txBody>
      </p:sp>
      <p:sp>
        <p:nvSpPr>
          <p:cNvPr id="8" name="Rectangle 7"/>
          <p:cNvSpPr/>
          <p:nvPr/>
        </p:nvSpPr>
        <p:spPr>
          <a:xfrm>
            <a:off x="683677" y="1328076"/>
            <a:ext cx="926857"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nvGrpSpPr>
          <p:cNvPr id="86" name="Group 85"/>
          <p:cNvGrpSpPr/>
          <p:nvPr/>
        </p:nvGrpSpPr>
        <p:grpSpPr>
          <a:xfrm>
            <a:off x="2740941" y="1302038"/>
            <a:ext cx="1177853" cy="2057502"/>
            <a:chOff x="4377817" y="1522633"/>
            <a:chExt cx="4275451" cy="7468459"/>
          </a:xfrm>
        </p:grpSpPr>
        <p:sp>
          <p:nvSpPr>
            <p:cNvPr id="9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91" name="Group 90"/>
            <p:cNvGrpSpPr/>
            <p:nvPr/>
          </p:nvGrpSpPr>
          <p:grpSpPr>
            <a:xfrm>
              <a:off x="4377817" y="1522633"/>
              <a:ext cx="4275451" cy="7175687"/>
              <a:chOff x="4377817" y="1522633"/>
              <a:chExt cx="4275451" cy="7175687"/>
            </a:xfrm>
          </p:grpSpPr>
          <p:sp>
            <p:nvSpPr>
              <p:cNvPr id="9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4"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5"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6"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7"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grpSp>
      <p:sp>
        <p:nvSpPr>
          <p:cNvPr id="88" name="Title 1"/>
          <p:cNvSpPr txBox="1">
            <a:spLocks/>
          </p:cNvSpPr>
          <p:nvPr/>
        </p:nvSpPr>
        <p:spPr>
          <a:xfrm>
            <a:off x="2890706" y="3254749"/>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Music</a:t>
            </a:r>
            <a:endParaRPr lang="en-US" sz="1200" b="0" dirty="0"/>
          </a:p>
        </p:txBody>
      </p:sp>
      <p:sp>
        <p:nvSpPr>
          <p:cNvPr id="6" name="Rectangle 5"/>
          <p:cNvSpPr/>
          <p:nvPr/>
        </p:nvSpPr>
        <p:spPr>
          <a:xfrm>
            <a:off x="2912510" y="1328076"/>
            <a:ext cx="827471"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nvGrpSpPr>
          <p:cNvPr id="116" name="Group 115"/>
          <p:cNvGrpSpPr/>
          <p:nvPr/>
        </p:nvGrpSpPr>
        <p:grpSpPr>
          <a:xfrm>
            <a:off x="7164564" y="1302038"/>
            <a:ext cx="1177853" cy="2057502"/>
            <a:chOff x="4377817" y="1522633"/>
            <a:chExt cx="4275451" cy="7468459"/>
          </a:xfrm>
        </p:grpSpPr>
        <p:sp>
          <p:nvSpPr>
            <p:cNvPr id="12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21" name="Group 120"/>
            <p:cNvGrpSpPr/>
            <p:nvPr/>
          </p:nvGrpSpPr>
          <p:grpSpPr>
            <a:xfrm>
              <a:off x="4377817" y="1522633"/>
              <a:ext cx="4275451" cy="7175687"/>
              <a:chOff x="4377817" y="1522633"/>
              <a:chExt cx="4275451" cy="7175687"/>
            </a:xfrm>
          </p:grpSpPr>
          <p:sp>
            <p:nvSpPr>
              <p:cNvPr id="12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4"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5"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6"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7"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grpSp>
      <p:sp>
        <p:nvSpPr>
          <p:cNvPr id="118" name="Title 1"/>
          <p:cNvSpPr txBox="1">
            <a:spLocks/>
          </p:cNvSpPr>
          <p:nvPr/>
        </p:nvSpPr>
        <p:spPr>
          <a:xfrm>
            <a:off x="7099221" y="3254749"/>
            <a:ext cx="1301296"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Announcement</a:t>
            </a:r>
            <a:endParaRPr lang="en-US" sz="1200" b="0" dirty="0"/>
          </a:p>
        </p:txBody>
      </p:sp>
      <p:sp>
        <p:nvSpPr>
          <p:cNvPr id="7" name="Rectangle 6"/>
          <p:cNvSpPr/>
          <p:nvPr/>
        </p:nvSpPr>
        <p:spPr>
          <a:xfrm>
            <a:off x="7339373" y="139762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nvGrpSpPr>
          <p:cNvPr id="101" name="Group 100"/>
          <p:cNvGrpSpPr/>
          <p:nvPr/>
        </p:nvGrpSpPr>
        <p:grpSpPr>
          <a:xfrm>
            <a:off x="4920081" y="1302038"/>
            <a:ext cx="1177853" cy="2057502"/>
            <a:chOff x="4377817" y="1522633"/>
            <a:chExt cx="4275451" cy="7468459"/>
          </a:xfrm>
        </p:grpSpPr>
        <p:sp>
          <p:nvSpPr>
            <p:cNvPr id="10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6" name="Group 105"/>
            <p:cNvGrpSpPr/>
            <p:nvPr/>
          </p:nvGrpSpPr>
          <p:grpSpPr>
            <a:xfrm>
              <a:off x="4377817" y="1522633"/>
              <a:ext cx="4275451" cy="7175687"/>
              <a:chOff x="4377817" y="1522633"/>
              <a:chExt cx="4275451" cy="7175687"/>
            </a:xfrm>
          </p:grpSpPr>
          <p:sp>
            <p:nvSpPr>
              <p:cNvPr id="10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9"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0"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1"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2"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grpSp>
      <p:sp>
        <p:nvSpPr>
          <p:cNvPr id="103" name="Title 1"/>
          <p:cNvSpPr txBox="1">
            <a:spLocks/>
          </p:cNvSpPr>
          <p:nvPr/>
        </p:nvSpPr>
        <p:spPr>
          <a:xfrm>
            <a:off x="5057975" y="3254749"/>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Chargers</a:t>
            </a:r>
            <a:endParaRPr lang="en-US" sz="1200" b="0" dirty="0"/>
          </a:p>
        </p:txBody>
      </p:sp>
      <p:sp>
        <p:nvSpPr>
          <p:cNvPr id="9" name="Rectangle 8"/>
          <p:cNvSpPr/>
          <p:nvPr/>
        </p:nvSpPr>
        <p:spPr>
          <a:xfrm>
            <a:off x="5129694" y="140014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6" name="Title 2"/>
          <p:cNvSpPr txBox="1">
            <a:spLocks/>
          </p:cNvSpPr>
          <p:nvPr/>
        </p:nvSpPr>
        <p:spPr>
          <a:xfrm>
            <a:off x="1228728" y="274320"/>
            <a:ext cx="6269352" cy="422542"/>
          </a:xfrm>
          <a:prstGeom prst="rect">
            <a:avLst/>
          </a:prstGeom>
          <a:solidFill>
            <a:schemeClr val="accent2"/>
          </a:solidFill>
          <a:ln>
            <a:solidFill>
              <a:schemeClr val="accent2"/>
            </a:solidFill>
          </a:ln>
        </p:spPr>
        <p:txBody>
          <a:bodyPr vert="horz" lIns="91430" tIns="45715" rIns="91430" bIns="45715" rtlCol="0" anchor="ctr">
            <a:normAutofit/>
          </a:bodyPr>
          <a:lstStyle>
            <a:lvl1pPr algn="l" defTabSz="457148" rtl="0" eaLnBrk="1" latinLnBrk="0" hangingPunct="1">
              <a:spcBef>
                <a:spcPct val="0"/>
              </a:spcBef>
              <a:buNone/>
              <a:defRPr sz="2000" kern="1200">
                <a:solidFill>
                  <a:schemeClr val="tx1"/>
                </a:solidFill>
                <a:latin typeface="Roboto Light"/>
                <a:ea typeface="+mj-ea"/>
                <a:cs typeface="Roboto Light"/>
              </a:defRPr>
            </a:lvl1pPr>
          </a:lstStyle>
          <a:p>
            <a:r>
              <a:rPr lang="en-US" dirty="0">
                <a:solidFill>
                  <a:schemeClr val="bg1"/>
                </a:solidFill>
              </a:rPr>
              <a:t>The </a:t>
            </a:r>
            <a:r>
              <a:rPr lang="en-US" dirty="0" smtClean="0">
                <a:solidFill>
                  <a:schemeClr val="bg1"/>
                </a:solidFill>
              </a:rPr>
              <a:t>Delivery</a:t>
            </a:r>
            <a:endParaRPr lang="en-US" dirty="0">
              <a:solidFill>
                <a:schemeClr val="bg1"/>
              </a:solidFill>
            </a:endParaRPr>
          </a:p>
        </p:txBody>
      </p:sp>
      <p:sp>
        <p:nvSpPr>
          <p:cNvPr id="58" name="Rectangle 57"/>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478956" y="22967"/>
            <a:ext cx="819456" cy="923330"/>
            <a:chOff x="488783" y="154932"/>
            <a:chExt cx="819456" cy="923330"/>
          </a:xfrm>
        </p:grpSpPr>
        <p:sp>
          <p:nvSpPr>
            <p:cNvPr id="57" name="Rectangle 56"/>
            <p:cNvSpPr/>
            <p:nvPr/>
          </p:nvSpPr>
          <p:spPr>
            <a:xfrm>
              <a:off x="563081" y="342277"/>
              <a:ext cx="670860"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2" name="Rectangle 61"/>
            <p:cNvSpPr/>
            <p:nvPr/>
          </p:nvSpPr>
          <p:spPr>
            <a:xfrm>
              <a:off x="488783" y="154932"/>
              <a:ext cx="819456" cy="923330"/>
            </a:xfrm>
            <a:prstGeom prst="rect">
              <a:avLst/>
            </a:prstGeom>
            <a:noFill/>
          </p:spPr>
          <p:txBody>
            <a:bodyPr wrap="none" lIns="91440" tIns="45720" rIns="91440" bIns="45720">
              <a:spAutoFit/>
            </a:bodyPr>
            <a:lstStyle/>
            <a:p>
              <a:pPr algn="ctr"/>
              <a:r>
                <a:rPr lang="en-US" sz="5400" dirty="0">
                  <a:ln w="0"/>
                  <a:solidFill>
                    <a:schemeClr val="bg1"/>
                  </a:solidFill>
                  <a:latin typeface="baby icons" panose="02000500000000000000" pitchFamily="2" charset="0"/>
                </a:rPr>
                <a:t>t</a:t>
              </a:r>
              <a:endParaRPr lang="en-US" sz="5400" b="0" cap="none" spc="0" dirty="0">
                <a:ln w="0"/>
                <a:solidFill>
                  <a:schemeClr val="bg1"/>
                </a:solidFill>
                <a:latin typeface="baby icons" panose="02000500000000000000" pitchFamily="2" charset="0"/>
              </a:endParaRPr>
            </a:p>
          </p:txBody>
        </p:sp>
      </p:grpSp>
    </p:spTree>
    <p:extLst>
      <p:ext uri="{BB962C8B-B14F-4D97-AF65-F5344CB8AC3E}">
        <p14:creationId xmlns:p14="http://schemas.microsoft.com/office/powerpoint/2010/main" val="30387066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Result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45654"/>
            <a:ext cx="1656672" cy="239615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600" dirty="0">
                <a:solidFill>
                  <a:schemeClr val="bg1"/>
                </a:solidFill>
                <a:latin typeface="baby icons" panose="02000500000000000000" pitchFamily="2" charset="0"/>
              </a:rPr>
              <a:t>3</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560561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722" b="722"/>
          <a:stretch>
            <a:fillRect/>
          </a:stretch>
        </p:blipFill>
        <p:spPr>
          <a:xfrm>
            <a:off x="457200" y="2877820"/>
            <a:ext cx="2554288" cy="1416050"/>
          </a:xfrm>
        </p:spPr>
      </p:pic>
      <p:pic>
        <p:nvPicPr>
          <p:cNvPr id="18" name="Picture Placeholder 17"/>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t="752" b="752"/>
          <a:stretch>
            <a:fillRect/>
          </a:stretch>
        </p:blipFill>
        <p:spPr>
          <a:xfrm>
            <a:off x="457200" y="1047750"/>
            <a:ext cx="2555875" cy="1416050"/>
          </a:xfr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120" y="2876550"/>
            <a:ext cx="2519680" cy="141732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7120" y="1047750"/>
            <a:ext cx="2519680" cy="141732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8204" y="1047750"/>
            <a:ext cx="2362200" cy="3309838"/>
          </a:xfrm>
          <a:prstGeom prst="rect">
            <a:avLst/>
          </a:prstGeom>
        </p:spPr>
      </p:pic>
      <p:sp>
        <p:nvSpPr>
          <p:cNvPr id="24" name="Title 2"/>
          <p:cNvSpPr>
            <a:spLocks noGrp="1"/>
          </p:cNvSpPr>
          <p:nvPr>
            <p:ph type="title"/>
          </p:nvPr>
        </p:nvSpPr>
        <p:spPr>
          <a:xfrm>
            <a:off x="970086" y="273414"/>
            <a:ext cx="6527993" cy="422542"/>
          </a:xfrm>
          <a:solidFill>
            <a:schemeClr val="accent2"/>
          </a:solidFill>
          <a:ln>
            <a:solidFill>
              <a:schemeClr val="accent2"/>
            </a:solidFill>
          </a:ln>
        </p:spPr>
        <p:txBody>
          <a:bodyPr>
            <a:normAutofit/>
          </a:bodyPr>
          <a:lstStyle/>
          <a:p>
            <a:r>
              <a:rPr lang="en-US" dirty="0" smtClean="0">
                <a:solidFill>
                  <a:schemeClr val="bg1"/>
                </a:solidFill>
              </a:rPr>
              <a:t>The Result</a:t>
            </a:r>
            <a:endParaRPr lang="en-US" dirty="0">
              <a:solidFill>
                <a:schemeClr val="bg1"/>
              </a:solidFill>
            </a:endParaRPr>
          </a:p>
        </p:txBody>
      </p:sp>
      <p:sp>
        <p:nvSpPr>
          <p:cNvPr id="25" name="Rectangle 24"/>
          <p:cNvSpPr/>
          <p:nvPr/>
        </p:nvSpPr>
        <p:spPr>
          <a:xfrm>
            <a:off x="546020" y="210365"/>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Rectangle 25"/>
          <p:cNvSpPr/>
          <p:nvPr/>
        </p:nvSpPr>
        <p:spPr>
          <a:xfrm>
            <a:off x="1" y="274373"/>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498080" y="274373"/>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8046720" y="274373"/>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8595360" y="274373"/>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hape 8841"/>
          <p:cNvSpPr/>
          <p:nvPr/>
        </p:nvSpPr>
        <p:spPr>
          <a:xfrm>
            <a:off x="478778" y="32066"/>
            <a:ext cx="553883" cy="91203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smtClean="0">
                <a:solidFill>
                  <a:schemeClr val="bg1"/>
                </a:solidFill>
                <a:latin typeface="baby icons" panose="02000500000000000000" pitchFamily="2" charset="0"/>
              </a:rPr>
              <a:t>3</a:t>
            </a:r>
            <a:endParaRPr lang="en-US" sz="4800" dirty="0">
              <a:solidFill>
                <a:schemeClr val="bg1"/>
              </a:solidFill>
              <a:latin typeface="baby icons" panose="02000500000000000000" pitchFamily="2" charset="0"/>
            </a:endParaRPr>
          </a:p>
        </p:txBody>
      </p:sp>
    </p:spTree>
    <p:extLst>
      <p:ext uri="{BB962C8B-B14F-4D97-AF65-F5344CB8AC3E}">
        <p14:creationId xmlns:p14="http://schemas.microsoft.com/office/powerpoint/2010/main" val="11487492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Early Years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boys </a:t>
            </a:r>
            <a:endParaRPr lang="en-US" dirty="0">
              <a:solidFill>
                <a:schemeClr val="accent3"/>
              </a:solidFill>
            </a:endParaRPr>
          </a:p>
        </p:txBody>
      </p:sp>
    </p:spTree>
    <p:extLst>
      <p:ext uri="{BB962C8B-B14F-4D97-AF65-F5344CB8AC3E}">
        <p14:creationId xmlns:p14="http://schemas.microsoft.com/office/powerpoint/2010/main" val="214405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70086" y="273414"/>
            <a:ext cx="6527993" cy="422542"/>
          </a:xfrm>
          <a:solidFill>
            <a:schemeClr val="accent2"/>
          </a:solidFill>
          <a:ln>
            <a:solidFill>
              <a:schemeClr val="accent2"/>
            </a:solidFill>
          </a:ln>
        </p:spPr>
        <p:txBody>
          <a:bodyPr>
            <a:normAutofit/>
          </a:bodyPr>
          <a:lstStyle/>
          <a:p>
            <a:r>
              <a:rPr lang="en-US" dirty="0" smtClean="0">
                <a:solidFill>
                  <a:schemeClr val="bg1"/>
                </a:solidFill>
              </a:rPr>
              <a:t>Early </a:t>
            </a:r>
            <a:r>
              <a:rPr lang="en-US" dirty="0" smtClean="0">
                <a:solidFill>
                  <a:schemeClr val="bg1"/>
                </a:solidFill>
              </a:rPr>
              <a:t>Years</a:t>
            </a:r>
            <a:endParaRPr lang="en-US" dirty="0">
              <a:solidFill>
                <a:schemeClr val="bg1"/>
              </a:solidFill>
            </a:endParaRPr>
          </a:p>
        </p:txBody>
      </p:sp>
      <p:grpSp>
        <p:nvGrpSpPr>
          <p:cNvPr id="25" name="Group 24"/>
          <p:cNvGrpSpPr/>
          <p:nvPr/>
        </p:nvGrpSpPr>
        <p:grpSpPr>
          <a:xfrm>
            <a:off x="758341" y="1123641"/>
            <a:ext cx="1981796" cy="2810463"/>
            <a:chOff x="8779796" y="711925"/>
            <a:chExt cx="1981796" cy="2810463"/>
          </a:xfrm>
        </p:grpSpPr>
        <p:grpSp>
          <p:nvGrpSpPr>
            <p:cNvPr id="12" name="Group 11"/>
            <p:cNvGrpSpPr/>
            <p:nvPr/>
          </p:nvGrpSpPr>
          <p:grpSpPr>
            <a:xfrm>
              <a:off x="8779796" y="711925"/>
              <a:ext cx="1981796" cy="2810463"/>
              <a:chOff x="376820" y="974319"/>
              <a:chExt cx="1981796" cy="2810463"/>
            </a:xfrm>
          </p:grpSpPr>
          <p:grpSp>
            <p:nvGrpSpPr>
              <p:cNvPr id="13" name="Group 12"/>
              <p:cNvGrpSpPr/>
              <p:nvPr/>
            </p:nvGrpSpPr>
            <p:grpSpPr>
              <a:xfrm>
                <a:off x="466931" y="974319"/>
                <a:ext cx="1891685" cy="2810463"/>
                <a:chOff x="466931" y="1085967"/>
                <a:chExt cx="1891685" cy="2810463"/>
              </a:xfrm>
            </p:grpSpPr>
            <p:sp>
              <p:nvSpPr>
                <p:cNvPr id="19" name="TextBox 18"/>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Track Feeding, Diapering, Sleeping, &amp; Growth</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Provide charts and graphs on baby’s progress</a:t>
                  </a:r>
                  <a:endParaRPr lang="en-US" sz="1000" dirty="0">
                    <a:solidFill>
                      <a:schemeClr val="tx2">
                        <a:lumMod val="50000"/>
                      </a:schemeClr>
                    </a:solidFill>
                    <a:latin typeface="Roboto Light"/>
                    <a:cs typeface="Roboto Light"/>
                  </a:endParaRPr>
                </a:p>
              </p:txBody>
            </p:sp>
            <p:sp>
              <p:nvSpPr>
                <p:cNvPr id="2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Baby Tracking</a:t>
                  </a:r>
                  <a:endParaRPr lang="en-US" sz="1200" b="0" dirty="0"/>
                </a:p>
              </p:txBody>
            </p:sp>
            <p:sp>
              <p:nvSpPr>
                <p:cNvPr id="21" name="Rounded Rectangle 20"/>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Shape 8841"/>
              <p:cNvSpPr/>
              <p:nvPr/>
            </p:nvSpPr>
            <p:spPr>
              <a:xfrm>
                <a:off x="377245" y="28727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5" name="Shape 8841"/>
              <p:cNvSpPr/>
              <p:nvPr/>
            </p:nvSpPr>
            <p:spPr>
              <a:xfrm>
                <a:off x="378601" y="334540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7" name="Oval 16"/>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p:cNvSpPr/>
            <p:nvPr/>
          </p:nvSpPr>
          <p:spPr>
            <a:xfrm>
              <a:off x="8801531" y="1570067"/>
              <a:ext cx="654346" cy="584775"/>
            </a:xfrm>
            <a:prstGeom prst="rect">
              <a:avLst/>
            </a:prstGeom>
            <a:noFill/>
          </p:spPr>
          <p:txBody>
            <a:bodyPr wrap="none" lIns="91440" tIns="45720" rIns="91440" bIns="45720">
              <a:spAutoFit/>
            </a:bodyPr>
            <a:lstStyle/>
            <a:p>
              <a:pPr algn="ctr"/>
              <a:r>
                <a:rPr lang="en-US" sz="3200" dirty="0" smtClean="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291" y="797876"/>
              <a:ext cx="1818069" cy="548307"/>
            </a:xfrm>
            <a:prstGeom prst="rect">
              <a:avLst/>
            </a:prstGeom>
          </p:spPr>
        </p:pic>
      </p:grpSp>
      <p:grpSp>
        <p:nvGrpSpPr>
          <p:cNvPr id="37" name="Group 36"/>
          <p:cNvGrpSpPr/>
          <p:nvPr/>
        </p:nvGrpSpPr>
        <p:grpSpPr>
          <a:xfrm>
            <a:off x="6342919" y="1123641"/>
            <a:ext cx="1981796" cy="2348799"/>
            <a:chOff x="8684100" y="883360"/>
            <a:chExt cx="1981796" cy="2348799"/>
          </a:xfrm>
        </p:grpSpPr>
        <p:grpSp>
          <p:nvGrpSpPr>
            <p:cNvPr id="26" name="Group 25"/>
            <p:cNvGrpSpPr/>
            <p:nvPr/>
          </p:nvGrpSpPr>
          <p:grpSpPr>
            <a:xfrm>
              <a:off x="8684100" y="883360"/>
              <a:ext cx="1981796" cy="2348799"/>
              <a:chOff x="8779796" y="711925"/>
              <a:chExt cx="1981796" cy="2348799"/>
            </a:xfrm>
          </p:grpSpPr>
          <p:grpSp>
            <p:nvGrpSpPr>
              <p:cNvPr id="27" name="Group 26"/>
              <p:cNvGrpSpPr/>
              <p:nvPr/>
            </p:nvGrpSpPr>
            <p:grpSpPr>
              <a:xfrm>
                <a:off x="8779796" y="711925"/>
                <a:ext cx="1981796" cy="2348799"/>
                <a:chOff x="376820" y="974319"/>
                <a:chExt cx="1981796" cy="2348799"/>
              </a:xfrm>
            </p:grpSpPr>
            <p:grpSp>
              <p:nvGrpSpPr>
                <p:cNvPr id="30" name="Group 29"/>
                <p:cNvGrpSpPr/>
                <p:nvPr/>
              </p:nvGrpSpPr>
              <p:grpSpPr>
                <a:xfrm>
                  <a:off x="466931" y="974319"/>
                  <a:ext cx="1891685" cy="2348799"/>
                  <a:chOff x="466931" y="1085967"/>
                  <a:chExt cx="1891685" cy="2348799"/>
                </a:xfrm>
              </p:grpSpPr>
              <p:sp>
                <p:nvSpPr>
                  <p:cNvPr id="34" name="TextBox 33"/>
                  <p:cNvSpPr txBox="1"/>
                  <p:nvPr/>
                </p:nvSpPr>
                <p:spPr>
                  <a:xfrm>
                    <a:off x="676880" y="3034656"/>
                    <a:ext cx="1681736" cy="400110"/>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Apps to help keep your baby safe.</a:t>
                    </a:r>
                  </a:p>
                </p:txBody>
              </p:sp>
              <p:sp>
                <p:nvSpPr>
                  <p:cNvPr id="3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Safety</a:t>
                    </a:r>
                    <a:endParaRPr lang="en-US" sz="1200" b="0" dirty="0"/>
                  </a:p>
                </p:txBody>
              </p:sp>
              <p:sp>
                <p:nvSpPr>
                  <p:cNvPr id="36" name="Rounded Rectangle 35"/>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Shape 8841"/>
                <p:cNvSpPr/>
                <p:nvPr/>
              </p:nvSpPr>
              <p:spPr>
                <a:xfrm>
                  <a:off x="376820" y="2888725"/>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33" name="Oval 32"/>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p:nvPr/>
            </p:nvSpPr>
            <p:spPr>
              <a:xfrm>
                <a:off x="8889696" y="1608350"/>
                <a:ext cx="478016"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908" y="1223999"/>
              <a:ext cx="1818069" cy="232447"/>
            </a:xfrm>
            <a:prstGeom prst="rect">
              <a:avLst/>
            </a:prstGeom>
          </p:spPr>
        </p:pic>
      </p:grpSp>
      <p:grpSp>
        <p:nvGrpSpPr>
          <p:cNvPr id="49" name="Group 48"/>
          <p:cNvGrpSpPr/>
          <p:nvPr/>
        </p:nvGrpSpPr>
        <p:grpSpPr>
          <a:xfrm>
            <a:off x="3550630" y="1123641"/>
            <a:ext cx="1981796" cy="2810463"/>
            <a:chOff x="4028369" y="1124451"/>
            <a:chExt cx="1981796" cy="2810463"/>
          </a:xfrm>
        </p:grpSpPr>
        <p:grpSp>
          <p:nvGrpSpPr>
            <p:cNvPr id="38" name="Group 37"/>
            <p:cNvGrpSpPr/>
            <p:nvPr/>
          </p:nvGrpSpPr>
          <p:grpSpPr>
            <a:xfrm>
              <a:off x="4028369" y="1124451"/>
              <a:ext cx="1981796" cy="2810463"/>
              <a:chOff x="8779796" y="711925"/>
              <a:chExt cx="1981796" cy="2810463"/>
            </a:xfrm>
          </p:grpSpPr>
          <p:grpSp>
            <p:nvGrpSpPr>
              <p:cNvPr id="39" name="Group 38"/>
              <p:cNvGrpSpPr/>
              <p:nvPr/>
            </p:nvGrpSpPr>
            <p:grpSpPr>
              <a:xfrm>
                <a:off x="8779796" y="711925"/>
                <a:ext cx="1981796" cy="2810463"/>
                <a:chOff x="376820" y="974319"/>
                <a:chExt cx="1981796" cy="2810463"/>
              </a:xfrm>
            </p:grpSpPr>
            <p:grpSp>
              <p:nvGrpSpPr>
                <p:cNvPr id="42" name="Group 41"/>
                <p:cNvGrpSpPr/>
                <p:nvPr/>
              </p:nvGrpSpPr>
              <p:grpSpPr>
                <a:xfrm>
                  <a:off x="466931" y="974319"/>
                  <a:ext cx="1891685" cy="2810463"/>
                  <a:chOff x="466931" y="1085967"/>
                  <a:chExt cx="1891685" cy="2810463"/>
                </a:xfrm>
              </p:grpSpPr>
              <p:sp>
                <p:nvSpPr>
                  <p:cNvPr id="46" name="TextBox 45"/>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Keep track of all your child’s milestones</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Mixes pictures, dates, and stories</a:t>
                    </a:r>
                    <a:endParaRPr lang="en-US" sz="1000" dirty="0">
                      <a:solidFill>
                        <a:schemeClr val="tx2">
                          <a:lumMod val="50000"/>
                        </a:schemeClr>
                      </a:solidFill>
                      <a:latin typeface="Roboto Light"/>
                      <a:cs typeface="Roboto Light"/>
                    </a:endParaRPr>
                  </a:p>
                </p:txBody>
              </p:sp>
              <p:sp>
                <p:nvSpPr>
                  <p:cNvPr id="47"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Journaling</a:t>
                    </a:r>
                    <a:endParaRPr lang="en-US" sz="1200" b="0" dirty="0"/>
                  </a:p>
                </p:txBody>
              </p:sp>
              <p:sp>
                <p:nvSpPr>
                  <p:cNvPr id="48" name="Rounded Rectangle 47"/>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Shape 8841"/>
                <p:cNvSpPr/>
                <p:nvPr/>
              </p:nvSpPr>
              <p:spPr>
                <a:xfrm>
                  <a:off x="377245" y="28727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4" name="Shape 8841"/>
                <p:cNvSpPr/>
                <p:nvPr/>
              </p:nvSpPr>
              <p:spPr>
                <a:xfrm>
                  <a:off x="378601" y="334540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5" name="Oval 44"/>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p:cNvSpPr/>
              <p:nvPr/>
            </p:nvSpPr>
            <p:spPr>
              <a:xfrm>
                <a:off x="8860842" y="1570067"/>
                <a:ext cx="535724"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9877" y="1239704"/>
              <a:ext cx="611721" cy="61172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9297" y="1243691"/>
              <a:ext cx="603746" cy="603746"/>
            </a:xfrm>
            <a:prstGeom prst="rect">
              <a:avLst/>
            </a:prstGeom>
          </p:spPr>
        </p:pic>
      </p:grpSp>
      <p:sp>
        <p:nvSpPr>
          <p:cNvPr id="50" name="Rectangle 49"/>
          <p:cNvSpPr/>
          <p:nvPr/>
        </p:nvSpPr>
        <p:spPr>
          <a:xfrm>
            <a:off x="546020" y="210365"/>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Rectangle 51"/>
          <p:cNvSpPr/>
          <p:nvPr/>
        </p:nvSpPr>
        <p:spPr>
          <a:xfrm>
            <a:off x="1" y="274373"/>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7498080" y="274373"/>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8046720" y="274373"/>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8595360" y="274373"/>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hape 8841"/>
          <p:cNvSpPr/>
          <p:nvPr/>
        </p:nvSpPr>
        <p:spPr>
          <a:xfrm>
            <a:off x="478778" y="32066"/>
            <a:ext cx="553883" cy="91203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smtClean="0">
                <a:solidFill>
                  <a:schemeClr val="bg1"/>
                </a:solidFill>
                <a:latin typeface="baby icons" panose="02000500000000000000" pitchFamily="2" charset="0"/>
              </a:rPr>
              <a:t>@</a:t>
            </a:r>
            <a:endParaRPr lang="en-US" sz="4800" dirty="0">
              <a:solidFill>
                <a:schemeClr val="bg1"/>
              </a:solidFill>
              <a:latin typeface="baby icons" panose="02000500000000000000" pitchFamily="2" charset="0"/>
            </a:endParaRPr>
          </a:p>
        </p:txBody>
      </p:sp>
    </p:spTree>
    <p:extLst>
      <p:ext uri="{BB962C8B-B14F-4D97-AF65-F5344CB8AC3E}">
        <p14:creationId xmlns:p14="http://schemas.microsoft.com/office/powerpoint/2010/main" val="8621052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Techniques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3825" y="2939896"/>
            <a:ext cx="1656672" cy="1654748"/>
            <a:chOff x="933221"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3221" y="2331987"/>
              <a:ext cx="1656672" cy="1258037"/>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6"/>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38033662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Geek Out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R </a:t>
            </a:r>
            <a:r>
              <a:rPr lang="en-US" dirty="0" err="1" smtClean="0">
                <a:solidFill>
                  <a:schemeClr val="accent3"/>
                </a:solidFill>
              </a:rPr>
              <a:t>Geeking</a:t>
            </a:r>
            <a:r>
              <a:rPr lang="en-US" dirty="0" smtClean="0">
                <a:solidFill>
                  <a:schemeClr val="accent3"/>
                </a:solidFill>
              </a:rPr>
              <a:t> Out </a:t>
            </a:r>
            <a:endParaRPr lang="en-US" dirty="0">
              <a:solidFill>
                <a:schemeClr val="accent3"/>
              </a:solidFill>
            </a:endParaRPr>
          </a:p>
        </p:txBody>
      </p:sp>
    </p:spTree>
    <p:extLst>
      <p:ext uri="{BB962C8B-B14F-4D97-AF65-F5344CB8AC3E}">
        <p14:creationId xmlns:p14="http://schemas.microsoft.com/office/powerpoint/2010/main" val="29185412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9265" y="275468"/>
            <a:ext cx="6528815" cy="420624"/>
          </a:xfrm>
          <a:solidFill>
            <a:schemeClr val="accent2"/>
          </a:solidFill>
          <a:ln>
            <a:solidFill>
              <a:schemeClr val="accent2"/>
            </a:solidFill>
          </a:ln>
        </p:spPr>
        <p:txBody>
          <a:bodyPr>
            <a:normAutofit/>
          </a:bodyPr>
          <a:lstStyle/>
          <a:p>
            <a:r>
              <a:rPr lang="en-US" b="0" dirty="0" smtClean="0">
                <a:solidFill>
                  <a:schemeClr val="bg1"/>
                </a:solidFill>
              </a:rPr>
              <a:t>Geek Out</a:t>
            </a:r>
            <a:endParaRPr lang="en-US" b="0" dirty="0">
              <a:solidFill>
                <a:schemeClr val="bg1"/>
              </a:solidFill>
            </a:endParaRPr>
          </a:p>
        </p:txBody>
      </p:sp>
      <p:grpSp>
        <p:nvGrpSpPr>
          <p:cNvPr id="5" name="Group 4"/>
          <p:cNvGrpSpPr/>
          <p:nvPr/>
        </p:nvGrpSpPr>
        <p:grpSpPr>
          <a:xfrm>
            <a:off x="520456" y="1024610"/>
            <a:ext cx="1838325" cy="1493283"/>
            <a:chOff x="409574" y="1032677"/>
            <a:chExt cx="1838325" cy="149328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25850"/>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Closing Stroller</a:t>
              </a:r>
              <a:br>
                <a:rPr lang="en-US" sz="1000" dirty="0" smtClean="0">
                  <a:solidFill>
                    <a:schemeClr val="bg1"/>
                  </a:solidFill>
                  <a:latin typeface="Roboto Light"/>
                  <a:cs typeface="Roboto Light"/>
                </a:rPr>
              </a:br>
              <a:r>
                <a:rPr lang="en-US" sz="1000" dirty="0" smtClean="0">
                  <a:solidFill>
                    <a:schemeClr val="bg1"/>
                  </a:solidFill>
                  <a:latin typeface="Roboto Light"/>
                  <a:cs typeface="Roboto Light"/>
                </a:rPr>
                <a:t>$850</a:t>
              </a:r>
              <a:endParaRPr lang="en-US" sz="1000" dirty="0">
                <a:solidFill>
                  <a:schemeClr val="bg1"/>
                </a:solidFill>
                <a:latin typeface="Roboto Light"/>
                <a:cs typeface="Roboto Light"/>
              </a:endParaRPr>
            </a:p>
          </p:txBody>
        </p:sp>
      </p:grpSp>
      <p:grpSp>
        <p:nvGrpSpPr>
          <p:cNvPr id="24" name="Group 23"/>
          <p:cNvGrpSpPr/>
          <p:nvPr/>
        </p:nvGrpSpPr>
        <p:grpSpPr>
          <a:xfrm>
            <a:off x="2615622" y="1024610"/>
            <a:ext cx="1838325" cy="1490014"/>
            <a:chOff x="409574" y="1032677"/>
            <a:chExt cx="1838325" cy="1490014"/>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37466" y="2122581"/>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Warming Bottles</a:t>
              </a:r>
            </a:p>
            <a:p>
              <a:pPr algn="ctr"/>
              <a:r>
                <a:rPr lang="en-US" sz="1000" dirty="0" smtClean="0">
                  <a:solidFill>
                    <a:schemeClr val="bg1"/>
                  </a:solidFill>
                  <a:latin typeface="Roboto Light"/>
                  <a:cs typeface="Roboto Light"/>
                </a:rPr>
                <a:t>$35</a:t>
              </a:r>
              <a:endParaRPr lang="en-US" sz="1000" dirty="0">
                <a:solidFill>
                  <a:schemeClr val="bg1"/>
                </a:solidFill>
                <a:latin typeface="Roboto Light"/>
                <a:cs typeface="Roboto Light"/>
              </a:endParaRPr>
            </a:p>
          </p:txBody>
        </p:sp>
      </p:grpSp>
      <p:grpSp>
        <p:nvGrpSpPr>
          <p:cNvPr id="28" name="Group 27"/>
          <p:cNvGrpSpPr/>
          <p:nvPr/>
        </p:nvGrpSpPr>
        <p:grpSpPr>
          <a:xfrm>
            <a:off x="4710788" y="1024610"/>
            <a:ext cx="1838325" cy="1499950"/>
            <a:chOff x="409574" y="1032677"/>
            <a:chExt cx="1838325" cy="1499950"/>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457829" y="2132517"/>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Phone Ultrasound</a:t>
              </a:r>
            </a:p>
            <a:p>
              <a:pPr algn="ctr"/>
              <a:r>
                <a:rPr lang="en-US" sz="1000" dirty="0" smtClean="0">
                  <a:solidFill>
                    <a:schemeClr val="bg1"/>
                  </a:solidFill>
                  <a:latin typeface="Roboto Light"/>
                  <a:cs typeface="Roboto Light"/>
                </a:rPr>
                <a:t>$7,500</a:t>
              </a:r>
              <a:endParaRPr lang="en-US" sz="1000" dirty="0">
                <a:solidFill>
                  <a:schemeClr val="bg1"/>
                </a:solidFill>
                <a:latin typeface="Roboto Light"/>
                <a:cs typeface="Roboto Light"/>
              </a:endParaRPr>
            </a:p>
          </p:txBody>
        </p:sp>
      </p:grpSp>
      <p:grpSp>
        <p:nvGrpSpPr>
          <p:cNvPr id="33" name="Group 32"/>
          <p:cNvGrpSpPr/>
          <p:nvPr/>
        </p:nvGrpSpPr>
        <p:grpSpPr>
          <a:xfrm>
            <a:off x="6804417" y="1024610"/>
            <a:ext cx="1839863" cy="1499950"/>
            <a:chOff x="408036" y="1032677"/>
            <a:chExt cx="1839863" cy="1499950"/>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08036" y="2132517"/>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Pulse Oximetry Boot</a:t>
              </a:r>
            </a:p>
            <a:p>
              <a:pPr algn="ctr"/>
              <a:r>
                <a:rPr lang="en-US" sz="1000" dirty="0" smtClean="0">
                  <a:solidFill>
                    <a:schemeClr val="bg1"/>
                  </a:solidFill>
                  <a:latin typeface="Roboto Light"/>
                  <a:cs typeface="Roboto Light"/>
                </a:rPr>
                <a:t>$250</a:t>
              </a:r>
              <a:endParaRPr lang="en-US" sz="1000" dirty="0">
                <a:solidFill>
                  <a:schemeClr val="bg1"/>
                </a:solidFill>
                <a:latin typeface="Roboto Light"/>
                <a:cs typeface="Roboto Light"/>
              </a:endParaRPr>
            </a:p>
          </p:txBody>
        </p:sp>
      </p:grpSp>
      <p:grpSp>
        <p:nvGrpSpPr>
          <p:cNvPr id="37" name="Group 36"/>
          <p:cNvGrpSpPr/>
          <p:nvPr/>
        </p:nvGrpSpPr>
        <p:grpSpPr>
          <a:xfrm>
            <a:off x="520456" y="2737795"/>
            <a:ext cx="1838325" cy="1492107"/>
            <a:chOff x="409574" y="1032677"/>
            <a:chExt cx="1838325" cy="1492107"/>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54740"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Human like Rocker</a:t>
              </a:r>
            </a:p>
            <a:p>
              <a:pPr algn="ctr"/>
              <a:r>
                <a:rPr lang="en-US" sz="1000" dirty="0" smtClean="0">
                  <a:solidFill>
                    <a:schemeClr val="bg1"/>
                  </a:solidFill>
                  <a:latin typeface="Roboto Light"/>
                  <a:cs typeface="Roboto Light"/>
                </a:rPr>
                <a:t>$159</a:t>
              </a:r>
              <a:endParaRPr lang="en-US" sz="1000" dirty="0">
                <a:solidFill>
                  <a:schemeClr val="bg1"/>
                </a:solidFill>
                <a:latin typeface="Roboto Light"/>
                <a:cs typeface="Roboto Light"/>
              </a:endParaRPr>
            </a:p>
          </p:txBody>
        </p:sp>
      </p:grpSp>
      <p:grpSp>
        <p:nvGrpSpPr>
          <p:cNvPr id="41" name="Group 40"/>
          <p:cNvGrpSpPr/>
          <p:nvPr/>
        </p:nvGrpSpPr>
        <p:grpSpPr>
          <a:xfrm>
            <a:off x="2615622" y="2737795"/>
            <a:ext cx="1838325" cy="1492107"/>
            <a:chOff x="409574" y="1032677"/>
            <a:chExt cx="1838325" cy="1492107"/>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02"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Tweet</a:t>
              </a:r>
              <a:br>
                <a:rPr lang="en-US" sz="1000" dirty="0" smtClean="0">
                  <a:solidFill>
                    <a:schemeClr val="bg1"/>
                  </a:solidFill>
                  <a:latin typeface="Roboto Light"/>
                  <a:cs typeface="Roboto Light"/>
                </a:rPr>
              </a:br>
              <a:r>
                <a:rPr lang="en-US" sz="1000" dirty="0" smtClean="0">
                  <a:solidFill>
                    <a:schemeClr val="bg1"/>
                  </a:solidFill>
                  <a:latin typeface="Roboto Light"/>
                  <a:cs typeface="Roboto Light"/>
                </a:rPr>
                <a:t>$$</a:t>
              </a:r>
              <a:endParaRPr lang="en-US" sz="1000" dirty="0">
                <a:solidFill>
                  <a:schemeClr val="bg1"/>
                </a:solidFill>
                <a:latin typeface="Roboto Light"/>
                <a:cs typeface="Roboto Light"/>
              </a:endParaRPr>
            </a:p>
          </p:txBody>
        </p:sp>
      </p:grpSp>
      <p:grpSp>
        <p:nvGrpSpPr>
          <p:cNvPr id="57" name="Group 56"/>
          <p:cNvGrpSpPr/>
          <p:nvPr/>
        </p:nvGrpSpPr>
        <p:grpSpPr>
          <a:xfrm>
            <a:off x="4710788" y="2737795"/>
            <a:ext cx="1838325" cy="1492107"/>
            <a:chOff x="409574" y="1032677"/>
            <a:chExt cx="1838325" cy="1492107"/>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Onesie Monitor</a:t>
              </a:r>
            </a:p>
            <a:p>
              <a:pPr algn="ctr"/>
              <a:r>
                <a:rPr lang="en-US" sz="1000" dirty="0" smtClean="0">
                  <a:solidFill>
                    <a:schemeClr val="bg1"/>
                  </a:solidFill>
                  <a:latin typeface="Roboto Light"/>
                  <a:cs typeface="Roboto Light"/>
                </a:rPr>
                <a:t>$200</a:t>
              </a:r>
              <a:endParaRPr lang="en-US" sz="1000" dirty="0">
                <a:solidFill>
                  <a:schemeClr val="bg1"/>
                </a:solidFill>
                <a:latin typeface="Roboto Light"/>
                <a:cs typeface="Roboto Light"/>
              </a:endParaRPr>
            </a:p>
          </p:txBody>
        </p:sp>
      </p:grpSp>
      <p:grpSp>
        <p:nvGrpSpPr>
          <p:cNvPr id="61" name="Group 60"/>
          <p:cNvGrpSpPr/>
          <p:nvPr/>
        </p:nvGrpSpPr>
        <p:grpSpPr>
          <a:xfrm>
            <a:off x="6820145" y="2737795"/>
            <a:ext cx="1838325" cy="1492107"/>
            <a:chOff x="409574" y="1032677"/>
            <a:chExt cx="1838325" cy="1492107"/>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2863"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Restroom Hanger</a:t>
              </a:r>
            </a:p>
            <a:p>
              <a:pPr algn="ctr"/>
              <a:r>
                <a:rPr lang="en-US" sz="1000" dirty="0" smtClean="0">
                  <a:solidFill>
                    <a:schemeClr val="bg1"/>
                  </a:solidFill>
                  <a:latin typeface="Roboto Light"/>
                  <a:cs typeface="Roboto Light"/>
                </a:rPr>
                <a:t>$40</a:t>
              </a:r>
              <a:endParaRPr lang="en-US" sz="1000" dirty="0">
                <a:solidFill>
                  <a:schemeClr val="bg1"/>
                </a:solidFill>
                <a:latin typeface="Roboto Light"/>
                <a:cs typeface="Roboto Light"/>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587" y="1014549"/>
            <a:ext cx="1102058" cy="110205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148" y="1027355"/>
            <a:ext cx="1169268" cy="111470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678" y="1038508"/>
            <a:ext cx="1088539" cy="108853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9417" y="1021308"/>
            <a:ext cx="1471396" cy="110314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243" y="2738971"/>
            <a:ext cx="850746" cy="109082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7269" y="2735219"/>
            <a:ext cx="735026" cy="1099104"/>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7780" y="2833297"/>
            <a:ext cx="1804333" cy="902167"/>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378" y="2743358"/>
            <a:ext cx="769474" cy="1086434"/>
          </a:xfrm>
          <a:prstGeom prst="rect">
            <a:avLst/>
          </a:prstGeom>
        </p:spPr>
      </p:pic>
      <p:sp>
        <p:nvSpPr>
          <p:cNvPr id="47" name="Rectangle 46"/>
          <p:cNvSpPr/>
          <p:nvPr/>
        </p:nvSpPr>
        <p:spPr>
          <a:xfrm>
            <a:off x="548641" y="21146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Rectangle 47"/>
          <p:cNvSpPr/>
          <p:nvPr/>
        </p:nvSpPr>
        <p:spPr>
          <a:xfrm>
            <a:off x="1" y="275468"/>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7498080" y="27546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046720" y="27546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60" y="27546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Shape 8841"/>
          <p:cNvSpPr/>
          <p:nvPr/>
        </p:nvSpPr>
        <p:spPr>
          <a:xfrm>
            <a:off x="520451" y="83040"/>
            <a:ext cx="497352" cy="76737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F4F4F4"/>
                </a:solidFill>
                <a:latin typeface="baby icons" panose="02000500000000000000" pitchFamily="2" charset="0"/>
              </a:rPr>
              <a:t></a:t>
            </a:r>
            <a:endParaRPr lang="en-US" sz="9600" dirty="0">
              <a:solidFill>
                <a:srgbClr val="F4F4F4"/>
              </a:solidFill>
              <a:latin typeface="baby icons" panose="02000500000000000000" pitchFamily="2" charset="0"/>
            </a:endParaRPr>
          </a:p>
        </p:txBody>
      </p:sp>
    </p:spTree>
    <p:extLst>
      <p:ext uri="{BB962C8B-B14F-4D97-AF65-F5344CB8AC3E}">
        <p14:creationId xmlns:p14="http://schemas.microsoft.com/office/powerpoint/2010/main" val="31587824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Career</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6672" cy="1654748"/>
            <a:chOff x="935145"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2165061"/>
              <a:ext cx="1656672" cy="138647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accent3"/>
                  </a:solidFill>
                </a:rPr>
                <a:t></a:t>
              </a:r>
              <a:endParaRPr lang="en-US" sz="8800" dirty="0">
                <a:solidFill>
                  <a:schemeClr val="accent3"/>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25550141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Planning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28271" y="549919"/>
            <a:ext cx="1656672" cy="1005009"/>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243970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3583" y="274320"/>
            <a:ext cx="6563137" cy="420624"/>
          </a:xfrm>
          <a:solidFill>
            <a:schemeClr val="accent3"/>
          </a:solidFill>
          <a:ln>
            <a:solidFill>
              <a:schemeClr val="accent3"/>
            </a:solidFill>
          </a:ln>
        </p:spPr>
        <p:txBody>
          <a:bodyPr>
            <a:normAutofit/>
          </a:bodyPr>
          <a:lstStyle/>
          <a:p>
            <a:r>
              <a:rPr lang="en-US" b="0" dirty="0" smtClean="0">
                <a:solidFill>
                  <a:schemeClr val="bg1"/>
                </a:solidFill>
              </a:rPr>
              <a:t>Planning</a:t>
            </a:r>
            <a:endParaRPr lang="en-US" b="0" dirty="0">
              <a:solidFill>
                <a:schemeClr val="bg1"/>
              </a:solidFill>
            </a:endParaRPr>
          </a:p>
        </p:txBody>
      </p:sp>
      <p:grpSp>
        <p:nvGrpSpPr>
          <p:cNvPr id="12" name="Group 11"/>
          <p:cNvGrpSpPr/>
          <p:nvPr/>
        </p:nvGrpSpPr>
        <p:grpSpPr>
          <a:xfrm>
            <a:off x="384020" y="877452"/>
            <a:ext cx="2617799" cy="2679891"/>
            <a:chOff x="384019" y="877452"/>
            <a:chExt cx="2617799" cy="2679891"/>
          </a:xfrm>
        </p:grpSpPr>
        <p:grpSp>
          <p:nvGrpSpPr>
            <p:cNvPr id="7" name="Group 6"/>
            <p:cNvGrpSpPr/>
            <p:nvPr/>
          </p:nvGrpSpPr>
          <p:grpSpPr>
            <a:xfrm>
              <a:off x="434806" y="877452"/>
              <a:ext cx="2536223" cy="1365101"/>
              <a:chOff x="434806" y="877452"/>
              <a:chExt cx="2536223" cy="1365101"/>
            </a:xfrm>
          </p:grpSpPr>
          <p:sp>
            <p:nvSpPr>
              <p:cNvPr id="9" name="TextBox 8"/>
              <p:cNvSpPr txBox="1"/>
              <p:nvPr/>
            </p:nvSpPr>
            <p:spPr>
              <a:xfrm>
                <a:off x="831273" y="1196113"/>
                <a:ext cx="2139756" cy="1046440"/>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FMLA</a:t>
                </a:r>
              </a:p>
              <a:p>
                <a:pPr marL="171450" indent="-171450">
                  <a:buFont typeface="Arial" panose="020B0604020202020204" pitchFamily="34" charset="0"/>
                  <a:buChar char="•"/>
                </a:pPr>
                <a:r>
                  <a:rPr lang="en-US" sz="1100" dirty="0" smtClean="0">
                    <a:latin typeface="Roboto Light"/>
                    <a:cs typeface="Roboto Light"/>
                  </a:rPr>
                  <a:t>Paternity/Maternity leave</a:t>
                </a:r>
                <a:r>
                  <a:rPr lang="en-US" sz="1100" dirty="0">
                    <a:latin typeface="Roboto Light"/>
                    <a:cs typeface="Roboto Light"/>
                  </a:rPr>
                  <a:t> </a:t>
                </a:r>
                <a:r>
                  <a:rPr lang="en-US" sz="1100" dirty="0" smtClean="0">
                    <a:latin typeface="Roboto Light"/>
                    <a:cs typeface="Roboto Light"/>
                  </a:rPr>
                  <a:t>policy</a:t>
                </a:r>
              </a:p>
              <a:p>
                <a:pPr marL="171450" indent="-171450">
                  <a:buFont typeface="Arial" panose="020B0604020202020204" pitchFamily="34" charset="0"/>
                  <a:buChar char="•"/>
                </a:pPr>
                <a:r>
                  <a:rPr lang="en-US" sz="1100" dirty="0" smtClean="0">
                    <a:latin typeface="Roboto Light"/>
                    <a:cs typeface="Roboto Light"/>
                  </a:rPr>
                  <a:t>Short Term Disability policy</a:t>
                </a:r>
              </a:p>
              <a:p>
                <a:pPr marL="171450" indent="-171450">
                  <a:buFont typeface="Arial" panose="020B0604020202020204" pitchFamily="34" charset="0"/>
                  <a:buChar char="•"/>
                </a:pPr>
                <a:r>
                  <a:rPr lang="en-US" sz="900" dirty="0" smtClean="0">
                    <a:latin typeface="Roboto Light"/>
                    <a:cs typeface="Roboto Light"/>
                    <a:hlinkClick r:id="rId3"/>
                  </a:rPr>
                  <a:t>babycenter.com/maternity-leave-checklist</a:t>
                </a:r>
                <a:endParaRPr lang="en-US" sz="900" dirty="0" smtClean="0">
                  <a:latin typeface="Roboto Light"/>
                  <a:cs typeface="Roboto Light"/>
                </a:endParaRP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400" b="0" dirty="0" smtClean="0"/>
                  <a:t>Your </a:t>
                </a:r>
                <a:r>
                  <a:rPr lang="en-US" sz="1600" b="0" dirty="0" smtClean="0"/>
                  <a:t>Rights</a:t>
                </a:r>
                <a:endParaRPr lang="en-US" sz="1600" b="0" dirty="0"/>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461246" y="997084"/>
                <a:ext cx="260162"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i="1" dirty="0" smtClean="0">
                    <a:solidFill>
                      <a:schemeClr val="accent1"/>
                    </a:solidFill>
                  </a:rPr>
                  <a:t></a:t>
                </a:r>
                <a:endParaRPr lang="en-US" sz="1400" dirty="0">
                  <a:solidFill>
                    <a:schemeClr val="accent1"/>
                  </a:solidFill>
                </a:endParaRPr>
              </a:p>
            </p:txBody>
          </p:sp>
        </p:grpSp>
        <p:grpSp>
          <p:nvGrpSpPr>
            <p:cNvPr id="187" name="Group 186"/>
            <p:cNvGrpSpPr/>
            <p:nvPr/>
          </p:nvGrpSpPr>
          <p:grpSpPr>
            <a:xfrm>
              <a:off x="384019" y="2638518"/>
              <a:ext cx="2585470" cy="918825"/>
              <a:chOff x="385559" y="877452"/>
              <a:chExt cx="2585470" cy="918825"/>
            </a:xfrm>
          </p:grpSpPr>
          <p:sp>
            <p:nvSpPr>
              <p:cNvPr id="188" name="TextBox 187"/>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Create </a:t>
                </a:r>
                <a:r>
                  <a:rPr lang="en-US" sz="1100" dirty="0">
                    <a:latin typeface="Roboto Light"/>
                    <a:cs typeface="Roboto Light"/>
                  </a:rPr>
                  <a:t>good will</a:t>
                </a:r>
              </a:p>
              <a:p>
                <a:pPr marL="171450" indent="-171450">
                  <a:buFont typeface="Arial" panose="020B0604020202020204" pitchFamily="34" charset="0"/>
                  <a:buChar char="•"/>
                </a:pPr>
                <a:r>
                  <a:rPr lang="en-US" sz="1100" dirty="0">
                    <a:latin typeface="Roboto Light"/>
                    <a:cs typeface="Roboto Light"/>
                  </a:rPr>
                  <a:t>Lean on people while sleep deprived</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Relationships</a:t>
                </a:r>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85559" y="1008014"/>
                <a:ext cx="474813"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4"/>
                    </a:solidFill>
                  </a:rPr>
                  <a:t></a:t>
                </a:r>
                <a:endParaRPr lang="en-US" sz="1400" dirty="0">
                  <a:solidFill>
                    <a:schemeClr val="accent4"/>
                  </a:solidFill>
                </a:endParaRP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75411" y="875912"/>
            <a:ext cx="2570462" cy="2510614"/>
            <a:chOff x="431356" y="877452"/>
            <a:chExt cx="2570462" cy="2510614"/>
          </a:xfrm>
        </p:grpSpPr>
        <p:grpSp>
          <p:nvGrpSpPr>
            <p:cNvPr id="218" name="Group 217"/>
            <p:cNvGrpSpPr/>
            <p:nvPr/>
          </p:nvGrpSpPr>
          <p:grpSpPr>
            <a:xfrm>
              <a:off x="434806" y="877452"/>
              <a:ext cx="2536223" cy="918825"/>
              <a:chOff x="434806" y="877452"/>
              <a:chExt cx="2536223" cy="918825"/>
            </a:xfrm>
          </p:grpSpPr>
          <p:sp>
            <p:nvSpPr>
              <p:cNvPr id="225" name="TextBox 224"/>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Talk to boss first</a:t>
                </a:r>
              </a:p>
              <a:p>
                <a:pPr marL="171450" indent="-171450">
                  <a:buFont typeface="Arial" panose="020B0604020202020204" pitchFamily="34" charset="0"/>
                  <a:buChar char="•"/>
                </a:pPr>
                <a:r>
                  <a:rPr lang="en-US" sz="1100" dirty="0">
                    <a:latin typeface="Roboto Light"/>
                    <a:cs typeface="Roboto Light"/>
                  </a:rPr>
                  <a:t>Form plan with stakeholders</a:t>
                </a:r>
              </a:p>
              <a:p>
                <a:pPr marL="171450" indent="-171450">
                  <a:buFont typeface="Arial" panose="020B0604020202020204" pitchFamily="34" charset="0"/>
                  <a:buChar char="•"/>
                </a:pPr>
                <a:r>
                  <a:rPr lang="en-US" sz="1100" dirty="0">
                    <a:latin typeface="Roboto Light"/>
                    <a:cs typeface="Roboto Light"/>
                  </a:rPr>
                  <a:t>Inform coworkers</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Communication</a:t>
                </a:r>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487643" y="993303"/>
                <a:ext cx="27566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2"/>
                    </a:solidFill>
                  </a:rPr>
                  <a:t></a:t>
                </a:r>
                <a:endParaRPr lang="en-US" sz="1400" dirty="0">
                  <a:solidFill>
                    <a:schemeClr val="accent2"/>
                  </a:solidFill>
                </a:endParaRPr>
              </a:p>
            </p:txBody>
          </p:sp>
        </p:grpSp>
        <p:grpSp>
          <p:nvGrpSpPr>
            <p:cNvPr id="219" name="Group 218"/>
            <p:cNvGrpSpPr/>
            <p:nvPr/>
          </p:nvGrpSpPr>
          <p:grpSpPr>
            <a:xfrm>
              <a:off x="433266" y="2638518"/>
              <a:ext cx="2536223" cy="749548"/>
              <a:chOff x="434806" y="877452"/>
              <a:chExt cx="2536223" cy="749548"/>
            </a:xfrm>
          </p:grpSpPr>
          <p:sp>
            <p:nvSpPr>
              <p:cNvPr id="221" name="TextBox 220"/>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Don’t be primary</a:t>
                </a:r>
              </a:p>
              <a:p>
                <a:pPr marL="171450" indent="-171450">
                  <a:buFont typeface="Arial" panose="020B0604020202020204" pitchFamily="34" charset="0"/>
                  <a:buChar char="•"/>
                </a:pPr>
                <a:r>
                  <a:rPr lang="en-US" sz="1100" dirty="0">
                    <a:latin typeface="Roboto Light"/>
                    <a:cs typeface="Roboto Light"/>
                  </a:rPr>
                  <a:t>Take on small projects</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Remove Yourself</a:t>
                </a:r>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533759" y="998624"/>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400" dirty="0">
                  <a:solidFill>
                    <a:schemeClr val="accent5"/>
                  </a:solidFill>
                </a:endParaRP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122915" y="875913"/>
            <a:ext cx="2536223" cy="749548"/>
            <a:chOff x="434806" y="877452"/>
            <a:chExt cx="2536223" cy="749548"/>
          </a:xfrm>
        </p:grpSpPr>
        <p:sp>
          <p:nvSpPr>
            <p:cNvPr id="237" name="TextBox 236"/>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Discuss your level of support while out</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524891" y="1031488"/>
              <a:ext cx="213066" cy="36112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517840" y="2955639"/>
            <a:ext cx="1698594"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Important to keep support from </a:t>
            </a:r>
            <a:r>
              <a:rPr lang="en-US" sz="1100" dirty="0" smtClean="0">
                <a:latin typeface="Roboto Light"/>
                <a:cs typeface="Roboto Light"/>
              </a:rPr>
              <a:t>coworkers</a:t>
            </a:r>
            <a:endParaRPr lang="en-US" sz="1100" dirty="0">
              <a:latin typeface="Roboto Light"/>
              <a:cs typeface="Roboto Light"/>
            </a:endParaRPr>
          </a:p>
        </p:txBody>
      </p:sp>
      <p:sp>
        <p:nvSpPr>
          <p:cNvPr id="43" name="Title 1"/>
          <p:cNvSpPr txBox="1">
            <a:spLocks/>
          </p:cNvSpPr>
          <p:nvPr/>
        </p:nvSpPr>
        <p:spPr>
          <a:xfrm>
            <a:off x="6518060" y="2636978"/>
            <a:ext cx="1971744" cy="338668"/>
          </a:xfrm>
          <a:prstGeom prst="rect">
            <a:avLst/>
          </a:prstGeom>
        </p:spPr>
        <p:txBody>
          <a:bodyPr vert="horz" lIns="91440" tIns="45720" rIns="91440" bIns="45720" rtlCol="0" anchor="b">
            <a:normAutofit/>
          </a:bodyPr>
          <a:lstStyle>
            <a:defPPr>
              <a:defRPr lang="en-US"/>
            </a:defPPr>
            <a:lvl1pPr defTabSz="457200">
              <a:spcBef>
                <a:spcPct val="0"/>
              </a:spcBef>
              <a:buNone/>
              <a:defRPr sz="1400" b="0">
                <a:latin typeface="Roboto Light"/>
                <a:ea typeface="+mj-ea"/>
                <a:cs typeface="Roboto Light"/>
              </a:defRPr>
            </a:lvl1pPr>
          </a:lstStyle>
          <a:p>
            <a:r>
              <a:rPr lang="en-US" dirty="0"/>
              <a:t>Express Appreciation</a:t>
            </a:r>
          </a:p>
        </p:txBody>
      </p:sp>
      <p:sp>
        <p:nvSpPr>
          <p:cNvPr id="44" name="Oval 43"/>
          <p:cNvSpPr/>
          <p:nvPr/>
        </p:nvSpPr>
        <p:spPr>
          <a:xfrm>
            <a:off x="6121373" y="2791015"/>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Shape 8841"/>
          <p:cNvSpPr/>
          <p:nvPr/>
        </p:nvSpPr>
        <p:spPr>
          <a:xfrm>
            <a:off x="6230552" y="2753150"/>
            <a:ext cx="183755" cy="4349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6"/>
                </a:solidFill>
              </a:rPr>
              <a:t></a:t>
            </a:r>
            <a:endParaRPr lang="en-US" sz="1400" dirty="0">
              <a:solidFill>
                <a:schemeClr val="accent6"/>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434" y="3204071"/>
            <a:ext cx="882324" cy="1152525"/>
          </a:xfrm>
          <a:prstGeom prst="rect">
            <a:avLst/>
          </a:prstGeom>
        </p:spPr>
      </p:pic>
      <p:sp>
        <p:nvSpPr>
          <p:cNvPr id="48" name="Rectangle 47"/>
          <p:cNvSpPr/>
          <p:nvPr/>
        </p:nvSpPr>
        <p:spPr>
          <a:xfrm>
            <a:off x="-1011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32323"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918501" y="208879"/>
            <a:ext cx="727544" cy="551936"/>
            <a:chOff x="950964" y="331336"/>
            <a:chExt cx="727544" cy="551936"/>
          </a:xfrm>
        </p:grpSpPr>
        <p:sp>
          <p:nvSpPr>
            <p:cNvPr id="47" name="Rectangle 46"/>
            <p:cNvSpPr/>
            <p:nvPr/>
          </p:nvSpPr>
          <p:spPr>
            <a:xfrm>
              <a:off x="1104424" y="334632"/>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50964" y="331336"/>
              <a:ext cx="727544" cy="55193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bg1"/>
                  </a:solidFill>
                </a:rPr>
                <a:t></a:t>
              </a:r>
              <a:endParaRPr lang="en-US" sz="7200" dirty="0">
                <a:solidFill>
                  <a:schemeClr val="bg1"/>
                </a:solidFill>
              </a:endParaRPr>
            </a:p>
          </p:txBody>
        </p:sp>
      </p:grpSp>
      <p:sp>
        <p:nvSpPr>
          <p:cNvPr id="53" name="TextBox 52"/>
          <p:cNvSpPr txBox="1"/>
          <p:nvPr/>
        </p:nvSpPr>
        <p:spPr>
          <a:xfrm>
            <a:off x="7203643" y="4100855"/>
            <a:ext cx="1698594" cy="261610"/>
          </a:xfrm>
          <a:prstGeom prst="rect">
            <a:avLst/>
          </a:prstGeom>
          <a:noFill/>
        </p:spPr>
        <p:txBody>
          <a:bodyPr wrap="square" rtlCol="0">
            <a:spAutoFit/>
          </a:bodyPr>
          <a:lstStyle/>
          <a:p>
            <a:r>
              <a:rPr lang="en-US" sz="1100" dirty="0" smtClean="0">
                <a:latin typeface="Roboto Light"/>
                <a:cs typeface="Roboto Light"/>
              </a:rPr>
              <a:t>Thanks </a:t>
            </a:r>
            <a:r>
              <a:rPr lang="en-US" sz="1100" dirty="0">
                <a:latin typeface="Roboto Light"/>
                <a:cs typeface="Roboto Light"/>
              </a:rPr>
              <a:t>Ben!</a:t>
            </a:r>
          </a:p>
        </p:txBody>
      </p:sp>
    </p:spTree>
    <p:extLst>
      <p:ext uri="{BB962C8B-B14F-4D97-AF65-F5344CB8AC3E}">
        <p14:creationId xmlns:p14="http://schemas.microsoft.com/office/powerpoint/2010/main" val="219278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Get Organized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284875"/>
            <a:ext cx="1656672" cy="172764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4304263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191" y="274320"/>
            <a:ext cx="6514529" cy="422542"/>
          </a:xfrm>
          <a:solidFill>
            <a:schemeClr val="accent3"/>
          </a:solidFill>
          <a:ln>
            <a:solidFill>
              <a:schemeClr val="accent3"/>
            </a:solidFill>
          </a:ln>
        </p:spPr>
        <p:txBody>
          <a:bodyPr>
            <a:normAutofit/>
          </a:bodyPr>
          <a:lstStyle/>
          <a:p>
            <a:r>
              <a:rPr lang="en-US" b="0" dirty="0" smtClean="0">
                <a:solidFill>
                  <a:schemeClr val="bg1"/>
                </a:solidFill>
              </a:rPr>
              <a:t>Get Organized</a:t>
            </a:r>
            <a:endParaRPr lang="en-US" b="0" dirty="0">
              <a:solidFill>
                <a:schemeClr val="bg1"/>
              </a:solidFill>
            </a:endParaRPr>
          </a:p>
        </p:txBody>
      </p:sp>
      <p:grpSp>
        <p:nvGrpSpPr>
          <p:cNvPr id="20" name="Group 19"/>
          <p:cNvGrpSpPr/>
          <p:nvPr/>
        </p:nvGrpSpPr>
        <p:grpSpPr>
          <a:xfrm>
            <a:off x="1288374" y="1114184"/>
            <a:ext cx="1060649" cy="1184197"/>
            <a:chOff x="2024691" y="1084264"/>
            <a:chExt cx="1060649" cy="1184197"/>
          </a:xfrm>
        </p:grpSpPr>
        <p:sp>
          <p:nvSpPr>
            <p:cNvPr id="37" name="Shape 148"/>
            <p:cNvSpPr/>
            <p:nvPr/>
          </p:nvSpPr>
          <p:spPr>
            <a:xfrm>
              <a:off x="2024691"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grpSp>
          <p:nvGrpSpPr>
            <p:cNvPr id="19" name="Group 18"/>
            <p:cNvGrpSpPr/>
            <p:nvPr/>
          </p:nvGrpSpPr>
          <p:grpSpPr>
            <a:xfrm>
              <a:off x="2132922" y="1195516"/>
              <a:ext cx="843850" cy="942142"/>
              <a:chOff x="2132922" y="1195516"/>
              <a:chExt cx="843850" cy="94214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559" y="1338287"/>
                <a:ext cx="647241" cy="647241"/>
              </a:xfrm>
              <a:prstGeom prst="rect">
                <a:avLst/>
              </a:prstGeom>
            </p:spPr>
          </p:pic>
          <p:sp>
            <p:nvSpPr>
              <p:cNvPr id="46" name="Shape 148"/>
              <p:cNvSpPr/>
              <p:nvPr/>
            </p:nvSpPr>
            <p:spPr>
              <a:xfrm>
                <a:off x="2132922" y="119551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8" name="Group 17"/>
          <p:cNvGrpSpPr/>
          <p:nvPr/>
        </p:nvGrpSpPr>
        <p:grpSpPr>
          <a:xfrm>
            <a:off x="230187" y="2800992"/>
            <a:ext cx="1060649" cy="1184197"/>
            <a:chOff x="681783" y="2821379"/>
            <a:chExt cx="1060649" cy="1184197"/>
          </a:xfrm>
        </p:grpSpPr>
        <p:sp>
          <p:nvSpPr>
            <p:cNvPr id="49" name="Shape 148"/>
            <p:cNvSpPr/>
            <p:nvPr/>
          </p:nvSpPr>
          <p:spPr>
            <a:xfrm>
              <a:off x="681783"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72" y="3124169"/>
              <a:ext cx="719389" cy="539542"/>
            </a:xfrm>
            <a:prstGeom prst="rect">
              <a:avLst/>
            </a:prstGeom>
          </p:spPr>
        </p:pic>
        <p:sp>
          <p:nvSpPr>
            <p:cNvPr id="51" name="Shape 148"/>
            <p:cNvSpPr/>
            <p:nvPr/>
          </p:nvSpPr>
          <p:spPr>
            <a:xfrm>
              <a:off x="790015" y="29438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grpSp>
        <p:nvGrpSpPr>
          <p:cNvPr id="17" name="Group 16"/>
          <p:cNvGrpSpPr/>
          <p:nvPr/>
        </p:nvGrpSpPr>
        <p:grpSpPr>
          <a:xfrm>
            <a:off x="2349299" y="2800991"/>
            <a:ext cx="1060649" cy="1184197"/>
            <a:chOff x="3367599" y="2821379"/>
            <a:chExt cx="1060649" cy="1184197"/>
          </a:xfrm>
        </p:grpSpPr>
        <p:grpSp>
          <p:nvGrpSpPr>
            <p:cNvPr id="16" name="Group 15"/>
            <p:cNvGrpSpPr/>
            <p:nvPr/>
          </p:nvGrpSpPr>
          <p:grpSpPr>
            <a:xfrm>
              <a:off x="3367599" y="2821379"/>
              <a:ext cx="1060649" cy="1184197"/>
              <a:chOff x="3367599" y="2821379"/>
              <a:chExt cx="1060649" cy="1184197"/>
            </a:xfrm>
          </p:grpSpPr>
          <p:sp>
            <p:nvSpPr>
              <p:cNvPr id="43" name="Shape 148"/>
              <p:cNvSpPr/>
              <p:nvPr/>
            </p:nvSpPr>
            <p:spPr>
              <a:xfrm>
                <a:off x="3367599"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3906" y="3092395"/>
                <a:ext cx="640704" cy="640704"/>
              </a:xfrm>
              <a:prstGeom prst="rect">
                <a:avLst/>
              </a:prstGeom>
            </p:spPr>
          </p:pic>
        </p:grpSp>
        <p:sp>
          <p:nvSpPr>
            <p:cNvPr id="56" name="Shape 148"/>
            <p:cNvSpPr/>
            <p:nvPr/>
          </p:nvSpPr>
          <p:spPr>
            <a:xfrm>
              <a:off x="3472333" y="292286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2" name="Group 21"/>
          <p:cNvGrpSpPr/>
          <p:nvPr/>
        </p:nvGrpSpPr>
        <p:grpSpPr>
          <a:xfrm>
            <a:off x="4468411" y="2800260"/>
            <a:ext cx="1060649" cy="1184197"/>
            <a:chOff x="3136558" y="1759624"/>
            <a:chExt cx="1060649" cy="1184197"/>
          </a:xfrm>
        </p:grpSpPr>
        <p:sp>
          <p:nvSpPr>
            <p:cNvPr id="70" name="Shape 148"/>
            <p:cNvSpPr/>
            <p:nvPr/>
          </p:nvSpPr>
          <p:spPr>
            <a:xfrm>
              <a:off x="3136558" y="175962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198" y="1979355"/>
              <a:ext cx="768001" cy="768001"/>
            </a:xfrm>
            <a:prstGeom prst="rect">
              <a:avLst/>
            </a:prstGeom>
          </p:spPr>
        </p:pic>
        <p:sp>
          <p:nvSpPr>
            <p:cNvPr id="69" name="Shape 148"/>
            <p:cNvSpPr/>
            <p:nvPr/>
          </p:nvSpPr>
          <p:spPr>
            <a:xfrm>
              <a:off x="3248434" y="189228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3" name="Group 22"/>
          <p:cNvGrpSpPr/>
          <p:nvPr/>
        </p:nvGrpSpPr>
        <p:grpSpPr>
          <a:xfrm>
            <a:off x="3407762" y="1114183"/>
            <a:ext cx="1060649" cy="1184197"/>
            <a:chOff x="2971417" y="1334346"/>
            <a:chExt cx="1060649" cy="1184197"/>
          </a:xfrm>
        </p:grpSpPr>
        <p:sp>
          <p:nvSpPr>
            <p:cNvPr id="75" name="Shape 148"/>
            <p:cNvSpPr/>
            <p:nvPr/>
          </p:nvSpPr>
          <p:spPr>
            <a:xfrm>
              <a:off x="2971417" y="133434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4399" y="1615399"/>
              <a:ext cx="598764" cy="598764"/>
            </a:xfrm>
            <a:prstGeom prst="rect">
              <a:avLst/>
            </a:prstGeom>
          </p:spPr>
        </p:pic>
        <p:sp>
          <p:nvSpPr>
            <p:cNvPr id="76" name="Shape 148"/>
            <p:cNvSpPr/>
            <p:nvPr/>
          </p:nvSpPr>
          <p:spPr>
            <a:xfrm>
              <a:off x="3083293" y="146700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4" name="Group 23"/>
          <p:cNvGrpSpPr/>
          <p:nvPr/>
        </p:nvGrpSpPr>
        <p:grpSpPr>
          <a:xfrm>
            <a:off x="6588162" y="2800259"/>
            <a:ext cx="1060649" cy="1184197"/>
            <a:chOff x="2818782" y="1243726"/>
            <a:chExt cx="1060649" cy="1184197"/>
          </a:xfrm>
        </p:grpSpPr>
        <p:sp>
          <p:nvSpPr>
            <p:cNvPr id="77" name="Shape 148"/>
            <p:cNvSpPr/>
            <p:nvPr/>
          </p:nvSpPr>
          <p:spPr>
            <a:xfrm>
              <a:off x="2818782" y="124372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5962" y="1532817"/>
              <a:ext cx="606014" cy="606014"/>
            </a:xfrm>
            <a:prstGeom prst="rect">
              <a:avLst/>
            </a:prstGeom>
          </p:spPr>
        </p:pic>
        <p:sp>
          <p:nvSpPr>
            <p:cNvPr id="78" name="Shape 148"/>
            <p:cNvSpPr/>
            <p:nvPr/>
          </p:nvSpPr>
          <p:spPr>
            <a:xfrm>
              <a:off x="2930658" y="137638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6" name="Group 25"/>
          <p:cNvGrpSpPr/>
          <p:nvPr/>
        </p:nvGrpSpPr>
        <p:grpSpPr>
          <a:xfrm>
            <a:off x="7645986" y="1114182"/>
            <a:ext cx="1091158" cy="1184197"/>
            <a:chOff x="2870051" y="1176582"/>
            <a:chExt cx="1091158" cy="1184197"/>
          </a:xfrm>
        </p:grpSpPr>
        <p:sp>
          <p:nvSpPr>
            <p:cNvPr id="72" name="Shape 148"/>
            <p:cNvSpPr/>
            <p:nvPr/>
          </p:nvSpPr>
          <p:spPr>
            <a:xfrm>
              <a:off x="2870051" y="11765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74" name="Shape 148"/>
            <p:cNvSpPr/>
            <p:nvPr/>
          </p:nvSpPr>
          <p:spPr>
            <a:xfrm>
              <a:off x="2981927" y="13092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5" name="TextBox 14"/>
            <p:cNvSpPr txBox="1"/>
            <p:nvPr/>
          </p:nvSpPr>
          <p:spPr>
            <a:xfrm>
              <a:off x="3020486" y="1281246"/>
              <a:ext cx="940723" cy="830997"/>
            </a:xfrm>
            <a:prstGeom prst="rect">
              <a:avLst/>
            </a:prstGeom>
            <a:noFill/>
          </p:spPr>
          <p:txBody>
            <a:bodyPr wrap="square" rtlCol="0">
              <a:spAutoFit/>
            </a:bodyPr>
            <a:lstStyle/>
            <a:p>
              <a:r>
                <a:rPr lang="en-US" sz="4800" dirty="0" smtClean="0">
                  <a:solidFill>
                    <a:schemeClr val="accent4"/>
                  </a:solidFill>
                  <a:latin typeface="FontAwesome" pitchFamily="2" charset="0"/>
                </a:rPr>
                <a:t></a:t>
              </a:r>
              <a:endParaRPr lang="en-US" sz="4800" dirty="0">
                <a:solidFill>
                  <a:schemeClr val="accent4"/>
                </a:solidFill>
                <a:latin typeface="FontAwesome" pitchFamily="2" charset="0"/>
              </a:endParaRPr>
            </a:p>
          </p:txBody>
        </p:sp>
      </p:grpSp>
      <p:grpSp>
        <p:nvGrpSpPr>
          <p:cNvPr id="25" name="Group 24"/>
          <p:cNvGrpSpPr/>
          <p:nvPr/>
        </p:nvGrpSpPr>
        <p:grpSpPr>
          <a:xfrm>
            <a:off x="5526874" y="1114182"/>
            <a:ext cx="1060649" cy="1184197"/>
            <a:chOff x="2919189" y="1291083"/>
            <a:chExt cx="1060649" cy="1184197"/>
          </a:xfrm>
        </p:grpSpPr>
        <p:sp>
          <p:nvSpPr>
            <p:cNvPr id="79" name="Shape 148"/>
            <p:cNvSpPr/>
            <p:nvPr/>
          </p:nvSpPr>
          <p:spPr>
            <a:xfrm>
              <a:off x="2919189" y="12910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0979" y="1568240"/>
              <a:ext cx="691849" cy="691849"/>
            </a:xfrm>
            <a:prstGeom prst="rect">
              <a:avLst/>
            </a:prstGeom>
          </p:spPr>
        </p:pic>
        <p:sp>
          <p:nvSpPr>
            <p:cNvPr id="80" name="Shape 148"/>
            <p:cNvSpPr/>
            <p:nvPr/>
          </p:nvSpPr>
          <p:spPr>
            <a:xfrm>
              <a:off x="3031065" y="14237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sp>
        <p:nvSpPr>
          <p:cNvPr id="6" name="TextBox 5"/>
          <p:cNvSpPr txBox="1"/>
          <p:nvPr/>
        </p:nvSpPr>
        <p:spPr>
          <a:xfrm>
            <a:off x="219239" y="3978247"/>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Todoist</a:t>
            </a:r>
            <a:endParaRPr lang="en-US" dirty="0"/>
          </a:p>
        </p:txBody>
      </p:sp>
      <p:sp>
        <p:nvSpPr>
          <p:cNvPr id="42" name="TextBox 41"/>
          <p:cNvSpPr txBox="1"/>
          <p:nvPr/>
        </p:nvSpPr>
        <p:spPr>
          <a:xfrm>
            <a:off x="2336771" y="3985188"/>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Outlook</a:t>
            </a:r>
          </a:p>
        </p:txBody>
      </p:sp>
      <p:sp>
        <p:nvSpPr>
          <p:cNvPr id="44" name="TextBox 43"/>
          <p:cNvSpPr txBox="1"/>
          <p:nvPr/>
        </p:nvSpPr>
        <p:spPr>
          <a:xfrm>
            <a:off x="4266038" y="3978247"/>
            <a:ext cx="1466034" cy="304779"/>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sz="1800" dirty="0" err="1"/>
              <a:t>Pomodoro</a:t>
            </a:r>
            <a:endParaRPr lang="en-US" sz="1800" dirty="0"/>
          </a:p>
        </p:txBody>
      </p:sp>
      <p:sp>
        <p:nvSpPr>
          <p:cNvPr id="45" name="TextBox 44"/>
          <p:cNvSpPr txBox="1"/>
          <p:nvPr/>
        </p:nvSpPr>
        <p:spPr>
          <a:xfrm>
            <a:off x="6575816" y="3991766"/>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30/30</a:t>
            </a:r>
          </a:p>
        </p:txBody>
      </p:sp>
      <p:sp>
        <p:nvSpPr>
          <p:cNvPr id="47" name="TextBox 46"/>
          <p:cNvSpPr txBox="1"/>
          <p:nvPr/>
        </p:nvSpPr>
        <p:spPr>
          <a:xfrm>
            <a:off x="1276304" y="2305689"/>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Sunrise</a:t>
            </a:r>
          </a:p>
        </p:txBody>
      </p:sp>
      <p:sp>
        <p:nvSpPr>
          <p:cNvPr id="48" name="TextBox 47"/>
          <p:cNvSpPr txBox="1"/>
          <p:nvPr/>
        </p:nvSpPr>
        <p:spPr>
          <a:xfrm>
            <a:off x="3241288" y="2305689"/>
            <a:ext cx="1391832"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LastPass</a:t>
            </a:r>
            <a:endParaRPr lang="en-US" dirty="0"/>
          </a:p>
        </p:txBody>
      </p:sp>
      <p:sp>
        <p:nvSpPr>
          <p:cNvPr id="50" name="TextBox 49"/>
          <p:cNvSpPr txBox="1"/>
          <p:nvPr/>
        </p:nvSpPr>
        <p:spPr>
          <a:xfrm>
            <a:off x="5281509" y="2305689"/>
            <a:ext cx="1551378"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Unroll.Me</a:t>
            </a:r>
            <a:endParaRPr lang="en-US" dirty="0"/>
          </a:p>
        </p:txBody>
      </p:sp>
      <p:sp>
        <p:nvSpPr>
          <p:cNvPr id="52" name="TextBox 51"/>
          <p:cNvSpPr txBox="1"/>
          <p:nvPr/>
        </p:nvSpPr>
        <p:spPr>
          <a:xfrm>
            <a:off x="7627976" y="2305689"/>
            <a:ext cx="1085066" cy="316194"/>
          </a:xfrm>
          <a:prstGeom prst="rect">
            <a:avLst/>
          </a:prstGeom>
        </p:spPr>
        <p:txBody>
          <a:bodyPr vert="horz" wrap="square" lIns="91430" tIns="45715" rIns="91430" bIns="45715" rtlCol="0" anchor="ctr">
            <a:noAutofit/>
          </a:bodyPr>
          <a:lstStyle>
            <a:defPPr>
              <a:defRPr lang="en-US"/>
            </a:defPPr>
            <a:lvl1pPr algn="ctr">
              <a:defRPr>
                <a:solidFill>
                  <a:schemeClr val="tx2">
                    <a:lumMod val="50000"/>
                  </a:schemeClr>
                </a:solidFill>
                <a:latin typeface="Roboto Light" panose="02000000000000000000" pitchFamily="2" charset="0"/>
                <a:ea typeface="Roboto Light" panose="02000000000000000000" pitchFamily="2" charset="0"/>
              </a:defRPr>
            </a:lvl1pPr>
          </a:lstStyle>
          <a:p>
            <a:r>
              <a:rPr lang="en-US" dirty="0"/>
              <a:t>PWOP</a:t>
            </a:r>
          </a:p>
        </p:txBody>
      </p:sp>
      <p:sp>
        <p:nvSpPr>
          <p:cNvPr id="55" name="Rectangle 5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48641"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8595360"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950964" y="176571"/>
            <a:ext cx="727544" cy="616121"/>
            <a:chOff x="950964" y="304761"/>
            <a:chExt cx="727544" cy="616121"/>
          </a:xfrm>
        </p:grpSpPr>
        <p:sp>
          <p:nvSpPr>
            <p:cNvPr id="54" name="Rectangle 53"/>
            <p:cNvSpPr/>
            <p:nvPr/>
          </p:nvSpPr>
          <p:spPr>
            <a:xfrm>
              <a:off x="1104424" y="33850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Shape 8841"/>
            <p:cNvSpPr/>
            <p:nvPr/>
          </p:nvSpPr>
          <p:spPr>
            <a:xfrm>
              <a:off x="950964" y="304761"/>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endParaRPr lang="en-US" sz="2800" dirty="0">
                <a:solidFill>
                  <a:schemeClr val="bg1"/>
                </a:solidFill>
              </a:endParaRPr>
            </a:p>
          </p:txBody>
        </p:sp>
      </p:grpSp>
    </p:spTree>
    <p:extLst>
      <p:ext uri="{BB962C8B-B14F-4D97-AF65-F5344CB8AC3E}">
        <p14:creationId xmlns:p14="http://schemas.microsoft.com/office/powerpoint/2010/main" val="30977644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Staying Current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702445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862" y="271390"/>
            <a:ext cx="6510858" cy="422542"/>
          </a:xfrm>
          <a:solidFill>
            <a:schemeClr val="accent3"/>
          </a:solidFill>
          <a:ln>
            <a:solidFill>
              <a:schemeClr val="accent3"/>
            </a:solidFill>
          </a:ln>
        </p:spPr>
        <p:txBody>
          <a:bodyPr>
            <a:normAutofit/>
          </a:bodyPr>
          <a:lstStyle/>
          <a:p>
            <a:r>
              <a:rPr lang="en-US" dirty="0" smtClean="0">
                <a:solidFill>
                  <a:schemeClr val="bg1"/>
                </a:solidFill>
              </a:rPr>
              <a:t>Staying Current</a:t>
            </a:r>
            <a:endParaRPr lang="en-US" b="0" dirty="0">
              <a:solidFill>
                <a:schemeClr val="bg1"/>
              </a:solidFill>
            </a:endParaRPr>
          </a:p>
        </p:txBody>
      </p:sp>
      <p:sp>
        <p:nvSpPr>
          <p:cNvPr id="58" name="Shape 2259"/>
          <p:cNvSpPr/>
          <p:nvPr/>
        </p:nvSpPr>
        <p:spPr>
          <a:xfrm>
            <a:off x="2115365" y="272866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2202573" y="388027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3275050" y="386137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2115168" y="335020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617154" y="286368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532540" y="286841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702624" y="327590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2115365" y="262862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939410" y="165796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2075174" y="181171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2362527" y="263521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458245" y="160513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963040" y="186893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3193644" y="257821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923354" y="281506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2013059" y="163257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483952" y="92329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533863" y="158240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3147680" y="157158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483838" y="127902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771142" y="100057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3295050" y="100327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3392395" y="123650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483952" y="86349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1368424" y="320586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965480" y="146972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3" name="Oval 132"/>
          <p:cNvSpPr/>
          <p:nvPr/>
        </p:nvSpPr>
        <p:spPr>
          <a:xfrm>
            <a:off x="2314574" y="31621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90967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611823" y="134705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566739" y="127709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627189" y="15406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4012010" y="1286275"/>
            <a:ext cx="404185" cy="461665"/>
            <a:chOff x="3451753" y="1072260"/>
            <a:chExt cx="404185" cy="461665"/>
          </a:xfrm>
        </p:grpSpPr>
        <p:sp>
          <p:nvSpPr>
            <p:cNvPr id="144" name="Oval 143"/>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20" name="Group 19"/>
          <p:cNvGrpSpPr/>
          <p:nvPr/>
        </p:nvGrpSpPr>
        <p:grpSpPr>
          <a:xfrm>
            <a:off x="1142442" y="1103003"/>
            <a:ext cx="404185" cy="461665"/>
            <a:chOff x="993099" y="609586"/>
            <a:chExt cx="404185" cy="461665"/>
          </a:xfrm>
        </p:grpSpPr>
        <p:sp>
          <p:nvSpPr>
            <p:cNvPr id="147" name="Oval 14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52" name="Group 151"/>
          <p:cNvGrpSpPr/>
          <p:nvPr/>
        </p:nvGrpSpPr>
        <p:grpSpPr>
          <a:xfrm>
            <a:off x="898040" y="3768693"/>
            <a:ext cx="404185" cy="461665"/>
            <a:chOff x="3451753" y="1069676"/>
            <a:chExt cx="404185" cy="461665"/>
          </a:xfrm>
        </p:grpSpPr>
        <p:sp>
          <p:nvSpPr>
            <p:cNvPr id="153" name="Oval 15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grpSp>
        <p:nvGrpSpPr>
          <p:cNvPr id="166" name="Group 165"/>
          <p:cNvGrpSpPr/>
          <p:nvPr/>
        </p:nvGrpSpPr>
        <p:grpSpPr>
          <a:xfrm>
            <a:off x="5514648" y="1046465"/>
            <a:ext cx="404185" cy="461665"/>
            <a:chOff x="993099" y="609586"/>
            <a:chExt cx="404185" cy="461665"/>
          </a:xfrm>
        </p:grpSpPr>
        <p:sp>
          <p:nvSpPr>
            <p:cNvPr id="167" name="Oval 16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TextBox 16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69" name="Group 168"/>
          <p:cNvGrpSpPr/>
          <p:nvPr/>
        </p:nvGrpSpPr>
        <p:grpSpPr>
          <a:xfrm>
            <a:off x="5523077" y="1991774"/>
            <a:ext cx="404185" cy="461665"/>
            <a:chOff x="3451753" y="1072260"/>
            <a:chExt cx="404185" cy="461665"/>
          </a:xfrm>
        </p:grpSpPr>
        <p:sp>
          <p:nvSpPr>
            <p:cNvPr id="170" name="Oval 169"/>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72" name="Group 171"/>
          <p:cNvGrpSpPr/>
          <p:nvPr/>
        </p:nvGrpSpPr>
        <p:grpSpPr>
          <a:xfrm>
            <a:off x="5527683" y="2937084"/>
            <a:ext cx="404185" cy="461665"/>
            <a:chOff x="3451753" y="1069676"/>
            <a:chExt cx="404185" cy="461665"/>
          </a:xfrm>
        </p:grpSpPr>
        <p:sp>
          <p:nvSpPr>
            <p:cNvPr id="173" name="Oval 17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4" name="TextBox 17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sp>
        <p:nvSpPr>
          <p:cNvPr id="30" name="TextBox 29"/>
          <p:cNvSpPr txBox="1"/>
          <p:nvPr/>
        </p:nvSpPr>
        <p:spPr>
          <a:xfrm>
            <a:off x="6064250" y="1086327"/>
            <a:ext cx="2622550" cy="369332"/>
          </a:xfrm>
          <a:prstGeom prst="rect">
            <a:avLst/>
          </a:prstGeom>
          <a:noFill/>
        </p:spPr>
        <p:txBody>
          <a:bodyPr wrap="square" rtlCol="0">
            <a:spAutoFit/>
          </a:bodyPr>
          <a:lstStyle/>
          <a:p>
            <a:r>
              <a:rPr lang="en-US" dirty="0" smtClean="0"/>
              <a:t>Aggregators</a:t>
            </a:r>
            <a:endParaRPr lang="en-US" dirty="0"/>
          </a:p>
        </p:txBody>
      </p:sp>
      <p:sp>
        <p:nvSpPr>
          <p:cNvPr id="175" name="TextBox 174"/>
          <p:cNvSpPr txBox="1"/>
          <p:nvPr/>
        </p:nvSpPr>
        <p:spPr>
          <a:xfrm>
            <a:off x="6064250" y="2022071"/>
            <a:ext cx="2622550" cy="369332"/>
          </a:xfrm>
          <a:prstGeom prst="rect">
            <a:avLst/>
          </a:prstGeom>
          <a:noFill/>
        </p:spPr>
        <p:txBody>
          <a:bodyPr wrap="square" rtlCol="0">
            <a:spAutoFit/>
          </a:bodyPr>
          <a:lstStyle/>
          <a:p>
            <a:r>
              <a:rPr lang="en-US" dirty="0" smtClean="0"/>
              <a:t>Experts</a:t>
            </a:r>
            <a:endParaRPr lang="en-US" dirty="0"/>
          </a:p>
        </p:txBody>
      </p:sp>
      <p:sp>
        <p:nvSpPr>
          <p:cNvPr id="176" name="TextBox 175"/>
          <p:cNvSpPr txBox="1"/>
          <p:nvPr/>
        </p:nvSpPr>
        <p:spPr>
          <a:xfrm>
            <a:off x="6064250" y="2978199"/>
            <a:ext cx="2622550" cy="369332"/>
          </a:xfrm>
          <a:prstGeom prst="rect">
            <a:avLst/>
          </a:prstGeom>
          <a:noFill/>
        </p:spPr>
        <p:txBody>
          <a:bodyPr wrap="square" rtlCol="0">
            <a:spAutoFit/>
          </a:bodyPr>
          <a:lstStyle/>
          <a:p>
            <a:r>
              <a:rPr lang="en-US" dirty="0" smtClean="0"/>
              <a:t>Newbies</a:t>
            </a:r>
            <a:endParaRPr lang="en-US" dirty="0"/>
          </a:p>
        </p:txBody>
      </p:sp>
      <p:sp>
        <p:nvSpPr>
          <p:cNvPr id="64" name="Rectangle 63"/>
          <p:cNvSpPr/>
          <p:nvPr/>
        </p:nvSpPr>
        <p:spPr>
          <a:xfrm>
            <a:off x="1106259" y="20834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5" name="Rectangle 64"/>
          <p:cNvSpPr/>
          <p:nvPr/>
        </p:nvSpPr>
        <p:spPr>
          <a:xfrm>
            <a:off x="1" y="27234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548641" y="27234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8046720" y="27234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8595360" y="27234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Shape 8841"/>
          <p:cNvSpPr/>
          <p:nvPr/>
        </p:nvSpPr>
        <p:spPr>
          <a:xfrm>
            <a:off x="952799" y="174601"/>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spTree>
    <p:extLst>
      <p:ext uri="{BB962C8B-B14F-4D97-AF65-F5344CB8AC3E}">
        <p14:creationId xmlns:p14="http://schemas.microsoft.com/office/powerpoint/2010/main" val="21709163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p:cNvSpPr>
            <a:spLocks noGrp="1"/>
          </p:cNvSpPr>
          <p:nvPr>
            <p:ph type="title"/>
          </p:nvPr>
        </p:nvSpPr>
        <p:spPr>
          <a:xfrm>
            <a:off x="1532191" y="273360"/>
            <a:ext cx="6514529" cy="422542"/>
          </a:xfrm>
          <a:solidFill>
            <a:schemeClr val="accent3"/>
          </a:solidFill>
          <a:ln>
            <a:solidFill>
              <a:schemeClr val="accent3"/>
            </a:solidFill>
          </a:ln>
        </p:spPr>
        <p:txBody>
          <a:bodyPr>
            <a:normAutofit/>
          </a:bodyPr>
          <a:lstStyle/>
          <a:p>
            <a:r>
              <a:rPr lang="en-US" dirty="0" smtClean="0">
                <a:solidFill>
                  <a:schemeClr val="bg1"/>
                </a:solidFill>
              </a:rPr>
              <a:t>Staying Current</a:t>
            </a:r>
            <a:endParaRPr lang="en-US" dirty="0">
              <a:solidFill>
                <a:schemeClr val="bg1"/>
              </a:solidFill>
            </a:endParaRPr>
          </a:p>
        </p:txBody>
      </p:sp>
      <p:sp>
        <p:nvSpPr>
          <p:cNvPr id="72" name="Text Placeholder 71"/>
          <p:cNvSpPr>
            <a:spLocks noGrp="1"/>
          </p:cNvSpPr>
          <p:nvPr>
            <p:ph type="body" sz="quarter" idx="13"/>
          </p:nvPr>
        </p:nvSpPr>
        <p:spPr>
          <a:xfrm>
            <a:off x="548641" y="1057275"/>
            <a:ext cx="3732389" cy="447675"/>
          </a:xfrm>
        </p:spPr>
        <p:txBody>
          <a:bodyPr>
            <a:normAutofit/>
          </a:bodyPr>
          <a:lstStyle/>
          <a:p>
            <a:pPr marL="0" indent="0">
              <a:buNone/>
            </a:pPr>
            <a:r>
              <a:rPr lang="en-US" sz="2000" dirty="0" smtClean="0">
                <a:solidFill>
                  <a:schemeClr val="tx2">
                    <a:lumMod val="50000"/>
                  </a:schemeClr>
                </a:solidFill>
              </a:rPr>
              <a:t>Staging Content:</a:t>
            </a:r>
            <a:endParaRPr lang="en-US" sz="2000" dirty="0"/>
          </a:p>
        </p:txBody>
      </p:sp>
      <p:sp>
        <p:nvSpPr>
          <p:cNvPr id="22" name="Shape 118"/>
          <p:cNvSpPr/>
          <p:nvPr/>
        </p:nvSpPr>
        <p:spPr>
          <a:xfrm>
            <a:off x="5570529" y="3651267"/>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23" name="Shape 119"/>
          <p:cNvSpPr/>
          <p:nvPr/>
        </p:nvSpPr>
        <p:spPr>
          <a:xfrm>
            <a:off x="5437349" y="3331515"/>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24" name="Shape 120"/>
          <p:cNvSpPr/>
          <p:nvPr/>
        </p:nvSpPr>
        <p:spPr>
          <a:xfrm>
            <a:off x="5416309" y="3012891"/>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25" name="Shape 121"/>
          <p:cNvSpPr/>
          <p:nvPr/>
        </p:nvSpPr>
        <p:spPr>
          <a:xfrm>
            <a:off x="5421522" y="2676580"/>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27" name="Shape 123"/>
          <p:cNvSpPr/>
          <p:nvPr/>
        </p:nvSpPr>
        <p:spPr>
          <a:xfrm>
            <a:off x="5552763" y="2525780"/>
            <a:ext cx="1576535" cy="302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28" name="Shape 124"/>
          <p:cNvSpPr/>
          <p:nvPr/>
        </p:nvSpPr>
        <p:spPr>
          <a:xfrm>
            <a:off x="5292425" y="766495"/>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29" name="Shape 125"/>
          <p:cNvSpPr/>
          <p:nvPr/>
        </p:nvSpPr>
        <p:spPr>
          <a:xfrm>
            <a:off x="6309720" y="766495"/>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55" name="Shape 122"/>
          <p:cNvSpPr/>
          <p:nvPr/>
        </p:nvSpPr>
        <p:spPr>
          <a:xfrm>
            <a:off x="6335653" y="2676580"/>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56" name="Rectangle 55"/>
          <p:cNvSpPr/>
          <p:nvPr/>
        </p:nvSpPr>
        <p:spPr>
          <a:xfrm>
            <a:off x="6787985" y="2750912"/>
            <a:ext cx="36580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7" name="Rectangle 56"/>
          <p:cNvSpPr/>
          <p:nvPr/>
        </p:nvSpPr>
        <p:spPr>
          <a:xfrm>
            <a:off x="5471176" y="3043634"/>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8" name="Rectangle 57"/>
          <p:cNvSpPr/>
          <p:nvPr/>
        </p:nvSpPr>
        <p:spPr>
          <a:xfrm>
            <a:off x="5877818" y="3687237"/>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59" name="Rectangle 58"/>
          <p:cNvSpPr/>
          <p:nvPr/>
        </p:nvSpPr>
        <p:spPr>
          <a:xfrm>
            <a:off x="6185511" y="3427288"/>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0" name="Rectangle 59"/>
          <p:cNvSpPr/>
          <p:nvPr/>
        </p:nvSpPr>
        <p:spPr>
          <a:xfrm>
            <a:off x="6449947" y="3677329"/>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1" name="Rectangle 60"/>
          <p:cNvSpPr/>
          <p:nvPr/>
        </p:nvSpPr>
        <p:spPr>
          <a:xfrm>
            <a:off x="6821131" y="3060123"/>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2" name="Rectangle 61"/>
          <p:cNvSpPr/>
          <p:nvPr/>
        </p:nvSpPr>
        <p:spPr>
          <a:xfrm>
            <a:off x="6764946" y="3351307"/>
            <a:ext cx="375123" cy="369332"/>
          </a:xfrm>
          <a:prstGeom prst="rect">
            <a:avLst/>
          </a:prstGeom>
          <a:noFill/>
        </p:spPr>
        <p:txBody>
          <a:bodyPr wrap="square" lIns="91440" tIns="45720" rIns="91440" bIns="45720">
            <a:spAutoFit/>
          </a:bodyPr>
          <a:lstStyle/>
          <a:p>
            <a:pPr algn="ctr"/>
            <a:r>
              <a:rPr lang="en-US" dirty="0">
                <a:solidFill>
                  <a:schemeClr val="bg1"/>
                </a:solidFill>
                <a:latin typeface="FontAwesome" pitchFamily="2" charset="0"/>
              </a:rPr>
              <a:t></a:t>
            </a:r>
          </a:p>
        </p:txBody>
      </p:sp>
      <p:sp>
        <p:nvSpPr>
          <p:cNvPr id="63" name="Rectangle 62"/>
          <p:cNvSpPr/>
          <p:nvPr/>
        </p:nvSpPr>
        <p:spPr>
          <a:xfrm>
            <a:off x="5490034" y="2728811"/>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4" name="Rectangle 63"/>
          <p:cNvSpPr/>
          <p:nvPr/>
        </p:nvSpPr>
        <p:spPr>
          <a:xfrm>
            <a:off x="6173135" y="3128870"/>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5" name="Rectangle 64"/>
          <p:cNvSpPr/>
          <p:nvPr/>
        </p:nvSpPr>
        <p:spPr>
          <a:xfrm>
            <a:off x="6202238" y="2800232"/>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6" name="Rectangle 65"/>
          <p:cNvSpPr/>
          <p:nvPr/>
        </p:nvSpPr>
        <p:spPr>
          <a:xfrm>
            <a:off x="5567850" y="3359458"/>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30" name="Rectangle 29"/>
          <p:cNvSpPr/>
          <p:nvPr/>
        </p:nvSpPr>
        <p:spPr>
          <a:xfrm>
            <a:off x="1104424" y="21031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 name="Rectangle 30"/>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8641"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Shape 8841"/>
          <p:cNvSpPr/>
          <p:nvPr/>
        </p:nvSpPr>
        <p:spPr>
          <a:xfrm>
            <a:off x="950964" y="176571"/>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sp>
        <p:nvSpPr>
          <p:cNvPr id="2" name="TextBox 1"/>
          <p:cNvSpPr txBox="1"/>
          <p:nvPr/>
        </p:nvSpPr>
        <p:spPr>
          <a:xfrm>
            <a:off x="785121" y="2730858"/>
            <a:ext cx="3252911" cy="430979"/>
          </a:xfrm>
          <a:prstGeom prst="rect">
            <a:avLst/>
          </a:prstGeom>
        </p:spPr>
        <p:txBody>
          <a:bodyPr vert="horz" wrap="square" lIns="91430" tIns="45715" rIns="91430" bIns="45715" rtlCol="0">
            <a:noAutofit/>
          </a:bodyPr>
          <a:lstStyle/>
          <a:p>
            <a:r>
              <a:rPr lang="en-US" dirty="0" smtClean="0">
                <a:solidFill>
                  <a:schemeClr val="tx2">
                    <a:lumMod val="50000"/>
                  </a:schemeClr>
                </a:solidFill>
              </a:rPr>
              <a:t>Gather </a:t>
            </a:r>
            <a:r>
              <a:rPr lang="en-US" dirty="0">
                <a:solidFill>
                  <a:schemeClr val="tx2">
                    <a:lumMod val="50000"/>
                  </a:schemeClr>
                </a:solidFill>
              </a:rPr>
              <a:t>sources on a </a:t>
            </a:r>
            <a:r>
              <a:rPr lang="en-US" dirty="0" smtClean="0">
                <a:solidFill>
                  <a:schemeClr val="tx2">
                    <a:lumMod val="50000"/>
                  </a:schemeClr>
                </a:solidFill>
              </a:rPr>
              <a:t>topic</a:t>
            </a:r>
            <a:endParaRPr lang="en-US" dirty="0"/>
          </a:p>
        </p:txBody>
      </p:sp>
    </p:spTree>
    <p:extLst>
      <p:ext uri="{BB962C8B-B14F-4D97-AF65-F5344CB8AC3E}">
        <p14:creationId xmlns:p14="http://schemas.microsoft.com/office/powerpoint/2010/main" val="16505936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34" y="971550"/>
            <a:ext cx="2630469" cy="3200400"/>
          </a:xfrm>
          <a:prstGeom prst="rect">
            <a:avLst/>
          </a:prstGeom>
        </p:spPr>
      </p:pic>
      <p:sp>
        <p:nvSpPr>
          <p:cNvPr id="34" name="TextBox 33"/>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Baby can perform when young</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a:latin typeface="Roboto Light" panose="02000000000000000000" pitchFamily="2" charset="0"/>
                <a:ea typeface="Roboto Light" panose="02000000000000000000" pitchFamily="2" charset="0"/>
              </a:rPr>
              <a:t>Drawback</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Not precise</a:t>
            </a: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24432112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98"/>
          <p:cNvSpPr>
            <a:spLocks noGrp="1"/>
          </p:cNvSpPr>
          <p:nvPr>
            <p:ph type="title"/>
          </p:nvPr>
        </p:nvSpPr>
        <p:spPr>
          <a:xfrm>
            <a:off x="1523455" y="263165"/>
            <a:ext cx="6527291" cy="422542"/>
          </a:xfrm>
          <a:solidFill>
            <a:schemeClr val="accent3"/>
          </a:solidFill>
          <a:ln>
            <a:solidFill>
              <a:schemeClr val="accent3"/>
            </a:solidFill>
          </a:ln>
        </p:spPr>
        <p:txBody>
          <a:bodyPr vert="horz" lIns="91430" tIns="45715" rIns="91430" bIns="45715" rtlCol="0" anchor="ctr">
            <a:normAutofit/>
          </a:bodyPr>
          <a:lstStyle/>
          <a:p>
            <a:r>
              <a:rPr lang="en-US" dirty="0" smtClean="0">
                <a:solidFill>
                  <a:schemeClr val="bg1"/>
                </a:solidFill>
              </a:rPr>
              <a:t>Staying Current</a:t>
            </a:r>
            <a:endParaRPr lang="en-US" dirty="0">
              <a:solidFill>
                <a:schemeClr val="bg1"/>
              </a:solidFill>
            </a:endParaRPr>
          </a:p>
        </p:txBody>
      </p:sp>
      <p:grpSp>
        <p:nvGrpSpPr>
          <p:cNvPr id="96" name="Group 95"/>
          <p:cNvGrpSpPr/>
          <p:nvPr/>
        </p:nvGrpSpPr>
        <p:grpSpPr>
          <a:xfrm>
            <a:off x="855969" y="887216"/>
            <a:ext cx="2479043" cy="3751344"/>
            <a:chOff x="855969" y="887216"/>
            <a:chExt cx="2479043" cy="3751344"/>
          </a:xfrm>
        </p:grpSpPr>
        <p:sp>
          <p:nvSpPr>
            <p:cNvPr id="10" name="Rectangle 9"/>
            <p:cNvSpPr/>
            <p:nvPr/>
          </p:nvSpPr>
          <p:spPr>
            <a:xfrm>
              <a:off x="1001199" y="1198444"/>
              <a:ext cx="623889"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latin typeface="FontAwesome" pitchFamily="2" charset="0"/>
                </a:rPr>
                <a:t></a:t>
              </a:r>
              <a:endParaRPr lang="en-US" sz="40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7" name="Rectangle 16"/>
            <p:cNvSpPr/>
            <p:nvPr/>
          </p:nvSpPr>
          <p:spPr>
            <a:xfrm>
              <a:off x="1004618" y="3007344"/>
              <a:ext cx="583813" cy="1631216"/>
            </a:xfrm>
            <a:prstGeom prst="rect">
              <a:avLst/>
            </a:prstGeom>
            <a:noFill/>
          </p:spPr>
          <p:txBody>
            <a:bodyPr wrap="none" lIns="91440" tIns="45720" rIns="91440" bIns="45720">
              <a:spAutoFit/>
            </a:bodyPr>
            <a:lstStyle/>
            <a:p>
              <a:pPr algn="ctr"/>
              <a:r>
                <a:rPr lang="en-US" sz="10000" dirty="0">
                  <a:latin typeface="baby icons" panose="02000500000000000000" pitchFamily="2" charset="0"/>
                </a:rPr>
                <a:t>H</a:t>
              </a:r>
              <a:endParaRPr lang="en-US" sz="100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46" y="3121762"/>
              <a:ext cx="239525" cy="239525"/>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640" y="887216"/>
              <a:ext cx="1690165" cy="368456"/>
            </a:xfrm>
            <a:prstGeom prst="rect">
              <a:avLst/>
            </a:prstGeom>
          </p:spPr>
        </p:pic>
        <p:sp>
          <p:nvSpPr>
            <p:cNvPr id="49" name="Rectangle 48"/>
            <p:cNvSpPr/>
            <p:nvPr/>
          </p:nvSpPr>
          <p:spPr>
            <a:xfrm>
              <a:off x="1712359"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2011" y="1240012"/>
              <a:ext cx="612648" cy="612648"/>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399" y="1246063"/>
              <a:ext cx="612648" cy="612648"/>
            </a:xfrm>
            <a:prstGeom prst="rect">
              <a:avLst/>
            </a:prstGeom>
          </p:spPr>
        </p:pic>
        <p:sp>
          <p:nvSpPr>
            <p:cNvPr id="53" name="Rounded Rectangle 52"/>
            <p:cNvSpPr/>
            <p:nvPr/>
          </p:nvSpPr>
          <p:spPr>
            <a:xfrm>
              <a:off x="855969" y="1703024"/>
              <a:ext cx="2363482" cy="203305"/>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2037710" y="1906329"/>
              <a:ext cx="0" cy="544771"/>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21" idx="1"/>
            </p:cNvCxnSpPr>
            <p:nvPr/>
          </p:nvCxnSpPr>
          <p:spPr>
            <a:xfrm flipH="1">
              <a:off x="1444625" y="3241525"/>
              <a:ext cx="463121" cy="37480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1" idx="3"/>
            </p:cNvCxnSpPr>
            <p:nvPr/>
          </p:nvCxnSpPr>
          <p:spPr>
            <a:xfrm>
              <a:off x="2147271" y="3241525"/>
              <a:ext cx="465737" cy="430363"/>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027508" y="3007344"/>
              <a:ext cx="0" cy="12866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2011" y="3426451"/>
              <a:ext cx="793001" cy="793001"/>
            </a:xfrm>
            <a:prstGeom prst="rect">
              <a:avLst/>
            </a:prstGeom>
          </p:spPr>
        </p:pic>
      </p:grpSp>
      <p:grpSp>
        <p:nvGrpSpPr>
          <p:cNvPr id="95" name="Group 94"/>
          <p:cNvGrpSpPr/>
          <p:nvPr/>
        </p:nvGrpSpPr>
        <p:grpSpPr>
          <a:xfrm>
            <a:off x="7707162" y="1146708"/>
            <a:ext cx="976549" cy="3137909"/>
            <a:chOff x="7707162" y="1146708"/>
            <a:chExt cx="976549" cy="3137909"/>
          </a:xfrm>
        </p:grpSpPr>
        <p:sp>
          <p:nvSpPr>
            <p:cNvPr id="7" name="Rectangle 6"/>
            <p:cNvSpPr/>
            <p:nvPr/>
          </p:nvSpPr>
          <p:spPr>
            <a:xfrm>
              <a:off x="7707162" y="3361287"/>
              <a:ext cx="97654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9112" y="1146708"/>
              <a:ext cx="612648" cy="612648"/>
            </a:xfrm>
            <a:prstGeom prst="rect">
              <a:avLst/>
            </a:prstGeom>
          </p:spPr>
        </p:pic>
        <p:sp>
          <p:nvSpPr>
            <p:cNvPr id="55" name="Rounded Rectangle 52"/>
            <p:cNvSpPr/>
            <p:nvPr/>
          </p:nvSpPr>
          <p:spPr>
            <a:xfrm>
              <a:off x="7813406" y="1703024"/>
              <a:ext cx="715081" cy="1025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8195436" y="1801834"/>
              <a:ext cx="0" cy="708004"/>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7965734" y="2236449"/>
              <a:ext cx="459404"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cxnSp>
          <p:nvCxnSpPr>
            <p:cNvPr id="85" name="Straight Connector 84"/>
            <p:cNvCxnSpPr/>
            <p:nvPr/>
          </p:nvCxnSpPr>
          <p:spPr>
            <a:xfrm>
              <a:off x="8194609" y="2991993"/>
              <a:ext cx="827" cy="57845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4324663" y="982999"/>
            <a:ext cx="2392849" cy="3236453"/>
            <a:chOff x="4166232" y="982999"/>
            <a:chExt cx="2392849" cy="3236453"/>
          </a:xfrm>
        </p:grpSpPr>
        <p:sp>
          <p:nvSpPr>
            <p:cNvPr id="3" name="Rectangle 2"/>
            <p:cNvSpPr/>
            <p:nvPr/>
          </p:nvSpPr>
          <p:spPr>
            <a:xfrm>
              <a:off x="4697674"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1" name="Rectangle 10"/>
            <p:cNvSpPr/>
            <p:nvPr/>
          </p:nvSpPr>
          <p:spPr>
            <a:xfrm>
              <a:off x="4263924" y="982999"/>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2908" y="1146708"/>
              <a:ext cx="611194" cy="611194"/>
            </a:xfrm>
            <a:prstGeom prst="rect">
              <a:avLst/>
            </a:prstGeom>
          </p:spPr>
        </p:pic>
        <p:pic>
          <p:nvPicPr>
            <p:cNvPr id="47" name="Picture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2847" y="1171518"/>
              <a:ext cx="612648" cy="566170"/>
            </a:xfrm>
            <a:prstGeom prst="rect">
              <a:avLst/>
            </a:prstGeom>
          </p:spPr>
        </p:pic>
        <p:sp>
          <p:nvSpPr>
            <p:cNvPr id="54" name="Rounded Rectangle 52"/>
            <p:cNvSpPr/>
            <p:nvPr/>
          </p:nvSpPr>
          <p:spPr>
            <a:xfrm>
              <a:off x="4207245" y="1636026"/>
              <a:ext cx="2067474" cy="196089"/>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H="1">
              <a:off x="4783776" y="3111519"/>
              <a:ext cx="470494" cy="560369"/>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501247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576082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493795" y="3121762"/>
              <a:ext cx="423486" cy="58424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310587" y="2241785"/>
              <a:ext cx="82747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87" name="Rounded Rectangle 52"/>
            <p:cNvSpPr/>
            <p:nvPr/>
          </p:nvSpPr>
          <p:spPr>
            <a:xfrm>
              <a:off x="4661531" y="3031835"/>
              <a:ext cx="1460272" cy="796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166232" y="3296122"/>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6" name="Rectangle 5"/>
            <p:cNvSpPr/>
            <p:nvPr/>
          </p:nvSpPr>
          <p:spPr>
            <a:xfrm>
              <a:off x="5781304" y="3296122"/>
              <a:ext cx="77777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grpSp>
      <p:sp>
        <p:nvSpPr>
          <p:cNvPr id="42" name="Rectangle 41"/>
          <p:cNvSpPr/>
          <p:nvPr/>
        </p:nvSpPr>
        <p:spPr>
          <a:xfrm>
            <a:off x="1" y="264124"/>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548641" y="264124"/>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046720" y="264124"/>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60" y="264124"/>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948641" y="166376"/>
            <a:ext cx="727544" cy="616121"/>
            <a:chOff x="948641" y="166376"/>
            <a:chExt cx="727544" cy="616121"/>
          </a:xfrm>
        </p:grpSpPr>
        <p:sp>
          <p:nvSpPr>
            <p:cNvPr id="41" name="Rectangle 40"/>
            <p:cNvSpPr/>
            <p:nvPr/>
          </p:nvSpPr>
          <p:spPr>
            <a:xfrm>
              <a:off x="1102831" y="200116"/>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48641" y="166376"/>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smtClean="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32922939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Kids &amp; Technology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793189"/>
            <a:ext cx="1656672" cy="1948162"/>
            <a:chOff x="935145" y="1986925"/>
            <a:chExt cx="1656672" cy="1948162"/>
          </a:xfrm>
        </p:grpSpPr>
        <p:sp>
          <p:nvSpPr>
            <p:cNvPr id="5" name="Oval 4"/>
            <p:cNvSpPr/>
            <p:nvPr/>
          </p:nvSpPr>
          <p:spPr>
            <a:xfrm>
              <a:off x="935145" y="2133632"/>
              <a:ext cx="1654748" cy="1654748"/>
            </a:xfrm>
            <a:prstGeom prst="ellipse">
              <a:avLst/>
            </a:prstGeom>
            <a:solidFill>
              <a:schemeClr val="bg1"/>
            </a:solidFill>
            <a:ln w="762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1986925"/>
              <a:ext cx="1656672" cy="1948162"/>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4"/>
                  </a:solidFill>
                </a:rPr>
                <a:t></a:t>
              </a:r>
              <a:endParaRPr lang="en-US" sz="8800" dirty="0">
                <a:solidFill>
                  <a:schemeClr val="accent4"/>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21098885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Screen Time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46715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251478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274320"/>
            <a:ext cx="6496824" cy="420624"/>
          </a:xfrm>
          <a:solidFill>
            <a:schemeClr val="accent4"/>
          </a:solidFill>
          <a:ln>
            <a:solidFill>
              <a:schemeClr val="accent4"/>
            </a:solidFill>
          </a:ln>
        </p:spPr>
        <p:txBody>
          <a:bodyPr>
            <a:normAutofit/>
          </a:bodyPr>
          <a:lstStyle/>
          <a:p>
            <a:r>
              <a:rPr lang="en-US" b="0" dirty="0" smtClean="0">
                <a:solidFill>
                  <a:schemeClr val="bg1"/>
                </a:solidFill>
              </a:rPr>
              <a:t>Screen Time</a:t>
            </a:r>
            <a:endParaRPr lang="en-US" b="0" dirty="0">
              <a:solidFill>
                <a:schemeClr val="bg1"/>
              </a:solidFill>
            </a:endParaRPr>
          </a:p>
        </p:txBody>
      </p:sp>
      <p:grpSp>
        <p:nvGrpSpPr>
          <p:cNvPr id="19" name="Group 18"/>
          <p:cNvGrpSpPr/>
          <p:nvPr/>
        </p:nvGrpSpPr>
        <p:grpSpPr>
          <a:xfrm>
            <a:off x="4667873" y="925845"/>
            <a:ext cx="4144670" cy="1320583"/>
            <a:chOff x="4978065" y="2625671"/>
            <a:chExt cx="4144670" cy="1320583"/>
          </a:xfrm>
        </p:grpSpPr>
        <p:sp>
          <p:nvSpPr>
            <p:cNvPr id="312" name="TextBox 311"/>
            <p:cNvSpPr txBox="1"/>
            <p:nvPr/>
          </p:nvSpPr>
          <p:spPr>
            <a:xfrm>
              <a:off x="5455472" y="2992147"/>
              <a:ext cx="3667263" cy="954107"/>
            </a:xfrm>
            <a:prstGeom prst="rect">
              <a:avLst/>
            </a:prstGeom>
            <a:noFill/>
          </p:spPr>
          <p:txBody>
            <a:bodyPr wrap="square" rtlCol="0">
              <a:spAutoFit/>
            </a:bodyPr>
            <a:lstStyle/>
            <a:p>
              <a:pPr>
                <a:lnSpc>
                  <a:spcPct val="200000"/>
                </a:lnSpc>
              </a:pPr>
              <a:r>
                <a:rPr lang="en-US" sz="1400" dirty="0" smtClean="0">
                  <a:solidFill>
                    <a:schemeClr val="tx2">
                      <a:lumMod val="50000"/>
                    </a:schemeClr>
                  </a:solidFill>
                  <a:latin typeface="Roboto Light"/>
                  <a:cs typeface="Roboto Light"/>
                </a:rPr>
                <a:t>Younger than 2 years old – No Screen Time</a:t>
              </a:r>
            </a:p>
            <a:p>
              <a:pPr>
                <a:lnSpc>
                  <a:spcPct val="200000"/>
                </a:lnSpc>
              </a:pPr>
              <a:r>
                <a:rPr lang="en-US" sz="1400" dirty="0" smtClean="0">
                  <a:solidFill>
                    <a:schemeClr val="tx2">
                      <a:lumMod val="50000"/>
                    </a:schemeClr>
                  </a:solidFill>
                  <a:latin typeface="Roboto Light"/>
                  <a:cs typeface="Roboto Light"/>
                </a:rPr>
                <a:t>2 to 18 years old – Limit to 2 hours per day</a:t>
              </a:r>
              <a:endParaRPr lang="en-US" sz="1400" dirty="0">
                <a:solidFill>
                  <a:schemeClr val="tx2">
                    <a:lumMod val="50000"/>
                  </a:schemeClr>
                </a:solidFill>
                <a:latin typeface="Roboto Light"/>
                <a:cs typeface="Roboto Light"/>
              </a:endParaRPr>
            </a:p>
          </p:txBody>
        </p:sp>
        <p:sp>
          <p:nvSpPr>
            <p:cNvPr id="313" name="Title 1"/>
            <p:cNvSpPr txBox="1">
              <a:spLocks/>
            </p:cNvSpPr>
            <p:nvPr/>
          </p:nvSpPr>
          <p:spPr>
            <a:xfrm>
              <a:off x="5500437" y="2730280"/>
              <a:ext cx="2779106" cy="3386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800" b="0" dirty="0" smtClean="0"/>
                <a:t>AAP Recommends</a:t>
              </a:r>
              <a:endParaRPr lang="en-US" sz="1800" b="0" dirty="0"/>
            </a:p>
          </p:txBody>
        </p:sp>
        <p:sp>
          <p:nvSpPr>
            <p:cNvPr id="314" name="Oval 313"/>
            <p:cNvSpPr/>
            <p:nvPr/>
          </p:nvSpPr>
          <p:spPr>
            <a:xfrm>
              <a:off x="5025624" y="269558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315" name="Shape 8841"/>
            <p:cNvSpPr/>
            <p:nvPr/>
          </p:nvSpPr>
          <p:spPr>
            <a:xfrm>
              <a:off x="4978065" y="2625671"/>
              <a:ext cx="474813" cy="4877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2"/>
                  </a:solidFill>
                </a:rPr>
                <a:t></a:t>
              </a:r>
              <a:endParaRPr lang="en-US" sz="1600" dirty="0">
                <a:solidFill>
                  <a:schemeClr val="accent2"/>
                </a:solidFill>
              </a:endParaRPr>
            </a:p>
          </p:txBody>
        </p:sp>
      </p:grpSp>
      <p:grpSp>
        <p:nvGrpSpPr>
          <p:cNvPr id="238" name="Group 237"/>
          <p:cNvGrpSpPr/>
          <p:nvPr/>
        </p:nvGrpSpPr>
        <p:grpSpPr>
          <a:xfrm>
            <a:off x="602967" y="1248216"/>
            <a:ext cx="4064906" cy="2760956"/>
            <a:chOff x="69567" y="1962891"/>
            <a:chExt cx="2867094" cy="1947381"/>
          </a:xfrm>
        </p:grpSpPr>
        <p:sp>
          <p:nvSpPr>
            <p:cNvPr id="239" name="Shape 332"/>
            <p:cNvSpPr/>
            <p:nvPr/>
          </p:nvSpPr>
          <p:spPr>
            <a:xfrm>
              <a:off x="10640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0" name="Shape 333"/>
            <p:cNvSpPr/>
            <p:nvPr/>
          </p:nvSpPr>
          <p:spPr>
            <a:xfrm>
              <a:off x="13792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1" name="Shape 334"/>
            <p:cNvSpPr/>
            <p:nvPr/>
          </p:nvSpPr>
          <p:spPr>
            <a:xfrm>
              <a:off x="9680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335"/>
            <p:cNvSpPr/>
            <p:nvPr/>
          </p:nvSpPr>
          <p:spPr>
            <a:xfrm>
              <a:off x="2131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336"/>
            <p:cNvSpPr/>
            <p:nvPr/>
          </p:nvSpPr>
          <p:spPr>
            <a:xfrm>
              <a:off x="3475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337"/>
            <p:cNvSpPr/>
            <p:nvPr/>
          </p:nvSpPr>
          <p:spPr>
            <a:xfrm>
              <a:off x="13431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5" name="Shape 344"/>
            <p:cNvSpPr/>
            <p:nvPr/>
          </p:nvSpPr>
          <p:spPr>
            <a:xfrm>
              <a:off x="3855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6" name="Shape 345"/>
            <p:cNvSpPr/>
            <p:nvPr/>
          </p:nvSpPr>
          <p:spPr>
            <a:xfrm>
              <a:off x="9968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7" name="Shape 346"/>
            <p:cNvSpPr/>
            <p:nvPr/>
          </p:nvSpPr>
          <p:spPr>
            <a:xfrm>
              <a:off x="9968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8" name="Shape 347"/>
            <p:cNvSpPr/>
            <p:nvPr/>
          </p:nvSpPr>
          <p:spPr>
            <a:xfrm>
              <a:off x="16080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348"/>
            <p:cNvSpPr/>
            <p:nvPr/>
          </p:nvSpPr>
          <p:spPr>
            <a:xfrm>
              <a:off x="20166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349"/>
            <p:cNvSpPr/>
            <p:nvPr/>
          </p:nvSpPr>
          <p:spPr>
            <a:xfrm>
              <a:off x="3855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350"/>
            <p:cNvSpPr/>
            <p:nvPr/>
          </p:nvSpPr>
          <p:spPr>
            <a:xfrm>
              <a:off x="9968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351"/>
            <p:cNvSpPr/>
            <p:nvPr/>
          </p:nvSpPr>
          <p:spPr>
            <a:xfrm>
              <a:off x="16080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352"/>
            <p:cNvSpPr/>
            <p:nvPr/>
          </p:nvSpPr>
          <p:spPr>
            <a:xfrm>
              <a:off x="3464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338"/>
            <p:cNvSpPr/>
            <p:nvPr/>
          </p:nvSpPr>
          <p:spPr>
            <a:xfrm>
              <a:off x="21074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339"/>
            <p:cNvSpPr/>
            <p:nvPr/>
          </p:nvSpPr>
          <p:spPr>
            <a:xfrm>
              <a:off x="21875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05" name="Shape 340"/>
            <p:cNvSpPr/>
            <p:nvPr/>
          </p:nvSpPr>
          <p:spPr>
            <a:xfrm>
              <a:off x="24967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354"/>
            <p:cNvSpPr/>
            <p:nvPr/>
          </p:nvSpPr>
          <p:spPr>
            <a:xfrm>
              <a:off x="22273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3" name="Shape 355"/>
            <p:cNvSpPr/>
            <p:nvPr/>
          </p:nvSpPr>
          <p:spPr>
            <a:xfrm>
              <a:off x="24356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356"/>
            <p:cNvSpPr/>
            <p:nvPr/>
          </p:nvSpPr>
          <p:spPr>
            <a:xfrm>
              <a:off x="26439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357"/>
            <p:cNvSpPr/>
            <p:nvPr/>
          </p:nvSpPr>
          <p:spPr>
            <a:xfrm>
              <a:off x="22288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358"/>
            <p:cNvSpPr/>
            <p:nvPr/>
          </p:nvSpPr>
          <p:spPr>
            <a:xfrm>
              <a:off x="22273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359"/>
            <p:cNvSpPr/>
            <p:nvPr/>
          </p:nvSpPr>
          <p:spPr>
            <a:xfrm>
              <a:off x="24356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360"/>
            <p:cNvSpPr/>
            <p:nvPr/>
          </p:nvSpPr>
          <p:spPr>
            <a:xfrm>
              <a:off x="26439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361"/>
            <p:cNvSpPr/>
            <p:nvPr/>
          </p:nvSpPr>
          <p:spPr>
            <a:xfrm>
              <a:off x="22283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341"/>
            <p:cNvSpPr/>
            <p:nvPr/>
          </p:nvSpPr>
          <p:spPr>
            <a:xfrm>
              <a:off x="695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342"/>
            <p:cNvSpPr/>
            <p:nvPr/>
          </p:nvSpPr>
          <p:spPr>
            <a:xfrm>
              <a:off x="1112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2" name="Shape 343"/>
            <p:cNvSpPr/>
            <p:nvPr/>
          </p:nvSpPr>
          <p:spPr>
            <a:xfrm>
              <a:off x="3069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353"/>
            <p:cNvSpPr/>
            <p:nvPr/>
          </p:nvSpPr>
          <p:spPr>
            <a:xfrm>
              <a:off x="2225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362"/>
            <p:cNvSpPr/>
            <p:nvPr/>
          </p:nvSpPr>
          <p:spPr>
            <a:xfrm>
              <a:off x="1484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363"/>
            <p:cNvSpPr/>
            <p:nvPr/>
          </p:nvSpPr>
          <p:spPr>
            <a:xfrm>
              <a:off x="1489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364"/>
            <p:cNvSpPr/>
            <p:nvPr/>
          </p:nvSpPr>
          <p:spPr>
            <a:xfrm>
              <a:off x="3534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365"/>
            <p:cNvSpPr/>
            <p:nvPr/>
          </p:nvSpPr>
          <p:spPr>
            <a:xfrm>
              <a:off x="1475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53" name="Rectangle 52"/>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7" name="Group 56"/>
          <p:cNvGrpSpPr/>
          <p:nvPr/>
        </p:nvGrpSpPr>
        <p:grpSpPr>
          <a:xfrm>
            <a:off x="1514843" y="210312"/>
            <a:ext cx="727544" cy="548640"/>
            <a:chOff x="950964" y="338501"/>
            <a:chExt cx="727544" cy="548640"/>
          </a:xfrm>
        </p:grpSpPr>
        <p:sp>
          <p:nvSpPr>
            <p:cNvPr id="58" name="Rectangle 57"/>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9"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5234410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Doctors Don’t Know Nothing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40628881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From the Corner Office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8056947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274320"/>
            <a:ext cx="6493811" cy="420624"/>
          </a:xfrm>
          <a:solidFill>
            <a:schemeClr val="accent4"/>
          </a:solidFill>
          <a:ln>
            <a:solidFill>
              <a:schemeClr val="accent4"/>
            </a:solidFill>
          </a:ln>
        </p:spPr>
        <p:txBody>
          <a:bodyPr>
            <a:normAutofit/>
          </a:bodyPr>
          <a:lstStyle/>
          <a:p>
            <a:r>
              <a:rPr lang="en-US" b="0" dirty="0" smtClean="0">
                <a:solidFill>
                  <a:schemeClr val="bg1"/>
                </a:solidFill>
              </a:rPr>
              <a:t>From the Corner Office</a:t>
            </a:r>
            <a:endParaRPr lang="en-US" b="0" dirty="0">
              <a:solidFill>
                <a:schemeClr val="bg1"/>
              </a:solidFill>
            </a:endParaRPr>
          </a:p>
        </p:txBody>
      </p:sp>
      <p:grpSp>
        <p:nvGrpSpPr>
          <p:cNvPr id="14" name="Group 13"/>
          <p:cNvGrpSpPr/>
          <p:nvPr/>
        </p:nvGrpSpPr>
        <p:grpSpPr>
          <a:xfrm>
            <a:off x="885832" y="953622"/>
            <a:ext cx="1981796" cy="2964352"/>
            <a:chOff x="411710" y="965119"/>
            <a:chExt cx="1981796" cy="2964352"/>
          </a:xfrm>
        </p:grpSpPr>
        <p:grpSp>
          <p:nvGrpSpPr>
            <p:cNvPr id="6" name="Group 5"/>
            <p:cNvGrpSpPr/>
            <p:nvPr/>
          </p:nvGrpSpPr>
          <p:grpSpPr>
            <a:xfrm>
              <a:off x="501821" y="965119"/>
              <a:ext cx="1891685" cy="2964352"/>
              <a:chOff x="466931" y="1085967"/>
              <a:chExt cx="1891685" cy="2964352"/>
            </a:xfrm>
          </p:grpSpPr>
          <p:sp>
            <p:nvSpPr>
              <p:cNvPr id="9" name="TextBox 8"/>
              <p:cNvSpPr txBox="1"/>
              <p:nvPr/>
            </p:nvSpPr>
            <p:spPr>
              <a:xfrm>
                <a:off x="676880" y="3034656"/>
                <a:ext cx="1681736" cy="1015663"/>
              </a:xfrm>
              <a:prstGeom prst="rect">
                <a:avLst/>
              </a:prstGeom>
              <a:noFill/>
            </p:spPr>
            <p:txBody>
              <a:bodyPr wrap="square" rtlCol="0">
                <a:spAutoFit/>
              </a:bodyPr>
              <a:lstStyle/>
              <a:p>
                <a:r>
                  <a:rPr lang="en-US" sz="1000" dirty="0" smtClean="0">
                    <a:solidFill>
                      <a:schemeClr val="tx2">
                        <a:lumMod val="50000"/>
                      </a:schemeClr>
                    </a:solidFill>
                    <a:latin typeface="Roboto Light"/>
                    <a:cs typeface="Roboto Light"/>
                  </a:rPr>
                  <a:t>Chief Exec of 3D Robotics, former editor of Wired.</a:t>
                </a:r>
              </a:p>
              <a:p>
                <a:endParaRPr lang="en-US" sz="1000" dirty="0" smtClean="0">
                  <a:solidFill>
                    <a:schemeClr val="tx2">
                      <a:lumMod val="50000"/>
                    </a:schemeClr>
                  </a:solidFill>
                  <a:latin typeface="Roboto Light"/>
                  <a:cs typeface="Roboto Light"/>
                </a:endParaRPr>
              </a:p>
              <a:p>
                <a:r>
                  <a:rPr lang="en-US" sz="1000" dirty="0" smtClean="0">
                    <a:solidFill>
                      <a:schemeClr val="tx2">
                        <a:lumMod val="50000"/>
                      </a:schemeClr>
                    </a:solidFill>
                    <a:latin typeface="Roboto Light"/>
                    <a:cs typeface="Roboto Light"/>
                  </a:rPr>
                  <a:t>Kids accuse him of being a fascist and overly concerned about tech.</a:t>
                </a:r>
                <a:endParaRPr lang="en-US" sz="1000" dirty="0">
                  <a:solidFill>
                    <a:schemeClr val="tx2">
                      <a:lumMod val="50000"/>
                    </a:schemeClr>
                  </a:solidFill>
                  <a:latin typeface="Roboto Light"/>
                  <a:cs typeface="Roboto Light"/>
                </a:endParaRP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Chris Anderson</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66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32" y="999773"/>
              <a:ext cx="1274265" cy="1378412"/>
            </a:xfrm>
            <a:prstGeom prst="rect">
              <a:avLst/>
            </a:prstGeom>
          </p:spPr>
        </p:pic>
        <p:sp>
          <p:nvSpPr>
            <p:cNvPr id="7" name="Oval 6"/>
            <p:cNvSpPr/>
            <p:nvPr/>
          </p:nvSpPr>
          <p:spPr>
            <a:xfrm>
              <a:off x="411710" y="18050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30" y="2054948"/>
              <a:ext cx="504923" cy="197930"/>
            </a:xfrm>
            <a:prstGeom prst="rect">
              <a:avLst/>
            </a:prstGeom>
          </p:spPr>
        </p:pic>
        <p:sp>
          <p:nvSpPr>
            <p:cNvPr id="45" name="Shape 8841"/>
            <p:cNvSpPr/>
            <p:nvPr/>
          </p:nvSpPr>
          <p:spPr>
            <a:xfrm>
              <a:off x="412134" y="3327515"/>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grpSp>
      <p:grpSp>
        <p:nvGrpSpPr>
          <p:cNvPr id="15" name="Group 14"/>
          <p:cNvGrpSpPr/>
          <p:nvPr/>
        </p:nvGrpSpPr>
        <p:grpSpPr>
          <a:xfrm>
            <a:off x="3739087" y="953622"/>
            <a:ext cx="1999314" cy="3118240"/>
            <a:chOff x="2537024" y="965119"/>
            <a:chExt cx="1999314" cy="3118240"/>
          </a:xfrm>
        </p:grpSpPr>
        <p:grpSp>
          <p:nvGrpSpPr>
            <p:cNvPr id="71" name="Group 70"/>
            <p:cNvGrpSpPr/>
            <p:nvPr/>
          </p:nvGrpSpPr>
          <p:grpSpPr>
            <a:xfrm>
              <a:off x="2644653" y="9651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Chief exec of the </a:t>
                </a:r>
                <a:r>
                  <a:rPr lang="en-US" dirty="0" err="1"/>
                  <a:t>OutCast</a:t>
                </a:r>
                <a:r>
                  <a:rPr lang="en-US" dirty="0"/>
                  <a:t> Agency, a tech-focused communications &amp; marketing firm.</a:t>
                </a:r>
              </a:p>
              <a:p>
                <a:endParaRPr lang="en-US" dirty="0"/>
              </a:p>
              <a:p>
                <a:r>
                  <a:rPr lang="en-US" dirty="0"/>
                  <a:t>On school nights kids only get 30 min on gadgets.</a:t>
                </a: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Alex Constantinople</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2554967" y="28635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73" name="Shape 8841"/>
            <p:cNvSpPr/>
            <p:nvPr/>
          </p:nvSpPr>
          <p:spPr>
            <a:xfrm>
              <a:off x="2537024" y="3645551"/>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237" y="975073"/>
              <a:ext cx="1078562" cy="1427811"/>
            </a:xfrm>
            <a:prstGeom prst="rect">
              <a:avLst/>
            </a:prstGeom>
          </p:spPr>
        </p:pic>
        <p:sp>
          <p:nvSpPr>
            <p:cNvPr id="75" name="Oval 74"/>
            <p:cNvSpPr/>
            <p:nvPr/>
          </p:nvSpPr>
          <p:spPr>
            <a:xfrm>
              <a:off x="2554542" y="18050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6455" y="1932331"/>
              <a:ext cx="433989" cy="433989"/>
            </a:xfrm>
            <a:prstGeom prst="rect">
              <a:avLst/>
            </a:prstGeom>
          </p:spPr>
        </p:pic>
      </p:grpSp>
      <p:grpSp>
        <p:nvGrpSpPr>
          <p:cNvPr id="22" name="Group 21"/>
          <p:cNvGrpSpPr/>
          <p:nvPr/>
        </p:nvGrpSpPr>
        <p:grpSpPr>
          <a:xfrm>
            <a:off x="6609860" y="953622"/>
            <a:ext cx="1982487" cy="3118240"/>
            <a:chOff x="4696682" y="965119"/>
            <a:chExt cx="1982487" cy="3118240"/>
          </a:xfrm>
        </p:grpSpPr>
        <p:grpSp>
          <p:nvGrpSpPr>
            <p:cNvPr id="81" name="Group 80"/>
            <p:cNvGrpSpPr/>
            <p:nvPr/>
          </p:nvGrpSpPr>
          <p:grpSpPr>
            <a:xfrm>
              <a:off x="4787484" y="9651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A founder of Blogger, Twitter and Medium. </a:t>
                </a:r>
              </a:p>
              <a:p>
                <a:endParaRPr lang="en-US" dirty="0"/>
              </a:p>
              <a:p>
                <a:r>
                  <a:rPr lang="en-US" dirty="0"/>
                  <a:t>In lieu of iPads, their 2 young boys have hundreds of books (yes, physical ones)</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Evan Williams</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83" name="Shape 8841"/>
            <p:cNvSpPr/>
            <p:nvPr/>
          </p:nvSpPr>
          <p:spPr>
            <a:xfrm>
              <a:off x="4696682" y="3350978"/>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7232" y="981150"/>
              <a:ext cx="942826" cy="1415655"/>
            </a:xfrm>
            <a:prstGeom prst="rect">
              <a:avLst/>
            </a:prstGeom>
          </p:spPr>
        </p:pic>
        <p:sp>
          <p:nvSpPr>
            <p:cNvPr id="85" name="Oval 84"/>
            <p:cNvSpPr/>
            <p:nvPr/>
          </p:nvSpPr>
          <p:spPr>
            <a:xfrm>
              <a:off x="4697373" y="18050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6370" y="182158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37" name="Rectangle 36"/>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1" name="Group 40"/>
          <p:cNvGrpSpPr/>
          <p:nvPr/>
        </p:nvGrpSpPr>
        <p:grpSpPr>
          <a:xfrm>
            <a:off x="1514843" y="210312"/>
            <a:ext cx="727544" cy="548640"/>
            <a:chOff x="950964" y="338501"/>
            <a:chExt cx="727544" cy="548640"/>
          </a:xfrm>
        </p:grpSpPr>
        <p:sp>
          <p:nvSpPr>
            <p:cNvPr id="42" name="Rectangle 41"/>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7926059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814027" y="966678"/>
            <a:ext cx="1981796" cy="3118240"/>
            <a:chOff x="411710" y="965119"/>
            <a:chExt cx="1981796" cy="3118240"/>
          </a:xfrm>
        </p:grpSpPr>
        <p:grpSp>
          <p:nvGrpSpPr>
            <p:cNvPr id="14" name="Group 13"/>
            <p:cNvGrpSpPr/>
            <p:nvPr/>
          </p:nvGrpSpPr>
          <p:grpSpPr>
            <a:xfrm>
              <a:off x="411710" y="965119"/>
              <a:ext cx="1981796" cy="3118240"/>
              <a:chOff x="411710" y="965119"/>
              <a:chExt cx="1981796" cy="3118240"/>
            </a:xfrm>
          </p:grpSpPr>
          <p:grpSp>
            <p:nvGrpSpPr>
              <p:cNvPr id="6" name="Group 5"/>
              <p:cNvGrpSpPr/>
              <p:nvPr/>
            </p:nvGrpSpPr>
            <p:grpSpPr>
              <a:xfrm>
                <a:off x="501821" y="9651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The chief executive of Twitter.</a:t>
                  </a:r>
                </a:p>
                <a:p>
                  <a:endParaRPr lang="en-US" dirty="0"/>
                </a:p>
                <a:p>
                  <a:r>
                    <a:rPr lang="en-US" dirty="0"/>
                    <a:t>Allows unlimited use of gadgets as long as their two teenagers are in the living room.</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Dick </a:t>
                  </a:r>
                  <a:r>
                    <a:rPr lang="en-US" sz="1200" b="0" dirty="0" err="1"/>
                    <a:t>Costolo</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35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7" name="Oval 6"/>
              <p:cNvSpPr/>
              <p:nvPr/>
            </p:nvSpPr>
            <p:spPr>
              <a:xfrm>
                <a:off x="411710" y="1805024"/>
                <a:ext cx="697816" cy="69781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Shape 8841"/>
              <p:cNvSpPr/>
              <p:nvPr/>
            </p:nvSpPr>
            <p:spPr>
              <a:xfrm>
                <a:off x="412134" y="3324438"/>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grpSp>
        <p:sp>
          <p:nvSpPr>
            <p:cNvPr id="8" name="Rectangle 7"/>
            <p:cNvSpPr/>
            <p:nvPr/>
          </p:nvSpPr>
          <p:spPr>
            <a:xfrm>
              <a:off x="454284" y="1828177"/>
              <a:ext cx="612667"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165" y="1000620"/>
              <a:ext cx="999145" cy="1396185"/>
            </a:xfrm>
            <a:prstGeom prst="rect">
              <a:avLst/>
            </a:prstGeom>
          </p:spPr>
        </p:pic>
      </p:grpSp>
      <p:grpSp>
        <p:nvGrpSpPr>
          <p:cNvPr id="21" name="Group 20"/>
          <p:cNvGrpSpPr/>
          <p:nvPr/>
        </p:nvGrpSpPr>
        <p:grpSpPr>
          <a:xfrm>
            <a:off x="6718546" y="966678"/>
            <a:ext cx="1981796" cy="2964352"/>
            <a:chOff x="4697373" y="965119"/>
            <a:chExt cx="1981796" cy="2964352"/>
          </a:xfrm>
        </p:grpSpPr>
        <p:grpSp>
          <p:nvGrpSpPr>
            <p:cNvPr id="81" name="Group 80"/>
            <p:cNvGrpSpPr/>
            <p:nvPr/>
          </p:nvGrpSpPr>
          <p:grpSpPr>
            <a:xfrm>
              <a:off x="4787484" y="965119"/>
              <a:ext cx="1891685" cy="2964352"/>
              <a:chOff x="466931" y="1085967"/>
              <a:chExt cx="1891685" cy="2964352"/>
            </a:xfrm>
          </p:grpSpPr>
          <p:sp>
            <p:nvSpPr>
              <p:cNvPr id="87" name="TextBox 86"/>
              <p:cNvSpPr txBox="1"/>
              <p:nvPr/>
            </p:nvSpPr>
            <p:spPr>
              <a:xfrm>
                <a:off x="676880" y="3034656"/>
                <a:ext cx="1681736" cy="1015663"/>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The Microsoft founder.</a:t>
                </a:r>
              </a:p>
              <a:p>
                <a:endParaRPr lang="en-US" dirty="0"/>
              </a:p>
              <a:p>
                <a:r>
                  <a:rPr lang="en-US" dirty="0"/>
                  <a:t>Limit of 45 minutes of screen time during the week and 60 minutes on weekends.</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Bill Gates</a:t>
                </a:r>
                <a:endParaRPr lang="en-US" sz="1200" b="0" dirty="0"/>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3" name="Shape 8841"/>
            <p:cNvSpPr/>
            <p:nvPr/>
          </p:nvSpPr>
          <p:spPr>
            <a:xfrm>
              <a:off x="4697373" y="3195140"/>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5" name="Oval 84"/>
            <p:cNvSpPr/>
            <p:nvPr/>
          </p:nvSpPr>
          <p:spPr>
            <a:xfrm>
              <a:off x="4697373" y="18050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9165" y="1783867"/>
              <a:ext cx="612668"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623" y="977722"/>
              <a:ext cx="987969" cy="1419083"/>
            </a:xfrm>
            <a:prstGeom prst="rect">
              <a:avLst/>
            </a:prstGeom>
          </p:spPr>
        </p:pic>
      </p:grpSp>
      <p:grpSp>
        <p:nvGrpSpPr>
          <p:cNvPr id="49" name="Group 48"/>
          <p:cNvGrpSpPr/>
          <p:nvPr/>
        </p:nvGrpSpPr>
        <p:grpSpPr>
          <a:xfrm>
            <a:off x="908816" y="966678"/>
            <a:ext cx="1982487" cy="3118240"/>
            <a:chOff x="6839513" y="965119"/>
            <a:chExt cx="1982487" cy="3118240"/>
          </a:xfrm>
        </p:grpSpPr>
        <p:grpSp>
          <p:nvGrpSpPr>
            <p:cNvPr id="50" name="Group 49"/>
            <p:cNvGrpSpPr/>
            <p:nvPr/>
          </p:nvGrpSpPr>
          <p:grpSpPr>
            <a:xfrm>
              <a:off x="6930315" y="965119"/>
              <a:ext cx="1891685" cy="3118240"/>
              <a:chOff x="466931" y="1085967"/>
              <a:chExt cx="1891685" cy="3118240"/>
            </a:xfrm>
          </p:grpSpPr>
          <p:sp>
            <p:nvSpPr>
              <p:cNvPr id="59" name="TextBox 58"/>
              <p:cNvSpPr txBox="1"/>
              <p:nvPr/>
            </p:nvSpPr>
            <p:spPr>
              <a:xfrm>
                <a:off x="676880" y="3034656"/>
                <a:ext cx="1681736" cy="1169551"/>
              </a:xfrm>
              <a:prstGeom prst="rect">
                <a:avLst/>
              </a:prstGeom>
              <a:noFill/>
            </p:spPr>
            <p:txBody>
              <a:bodyPr wrap="square" rtlCol="0">
                <a:spAutoFit/>
              </a:bodyPr>
              <a:lstStyle>
                <a:defPPr>
                  <a:defRPr lang="en-US"/>
                </a:defPPr>
                <a:lvl1pPr>
                  <a:defRPr sz="1000">
                    <a:solidFill>
                      <a:schemeClr val="tx2">
                        <a:lumMod val="50000"/>
                      </a:schemeClr>
                    </a:solidFill>
                    <a:latin typeface="Roboto Light"/>
                    <a:cs typeface="Roboto Light"/>
                  </a:defRPr>
                </a:lvl1pPr>
              </a:lstStyle>
              <a:p>
                <a:r>
                  <a:rPr lang="en-US" dirty="0"/>
                  <a:t>A founder of </a:t>
                </a:r>
                <a:r>
                  <a:rPr lang="en-US" dirty="0" err="1"/>
                  <a:t>iLike</a:t>
                </a:r>
                <a:r>
                  <a:rPr lang="en-US" dirty="0"/>
                  <a:t> and adviser to Facebook, Dropbox and Zappos. </a:t>
                </a:r>
              </a:p>
              <a:p>
                <a:endParaRPr lang="en-US" dirty="0"/>
              </a:p>
              <a:p>
                <a:r>
                  <a:rPr lang="en-US" dirty="0"/>
                  <a:t>Distinction between consuming and creating on screens.</a:t>
                </a:r>
              </a:p>
            </p:txBody>
          </p:sp>
          <p:sp>
            <p:nvSpPr>
              <p:cNvPr id="6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Ali </a:t>
                </a:r>
                <a:r>
                  <a:rPr lang="en-US" sz="1200" b="0" dirty="0" err="1"/>
                  <a:t>Partovi</a:t>
                </a:r>
                <a:endParaRPr lang="en-US" sz="1200" b="0" dirty="0"/>
              </a:p>
            </p:txBody>
          </p:sp>
          <p:sp>
            <p:nvSpPr>
              <p:cNvPr id="61" name="Rounded Rectangle 60"/>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1" name="Shape 8841"/>
            <p:cNvSpPr/>
            <p:nvPr/>
          </p:nvSpPr>
          <p:spPr>
            <a:xfrm>
              <a:off x="6840629" y="2863551"/>
              <a:ext cx="474813" cy="324191"/>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52" name="Shape 8841"/>
            <p:cNvSpPr/>
            <p:nvPr/>
          </p:nvSpPr>
          <p:spPr>
            <a:xfrm>
              <a:off x="6839513" y="3497946"/>
              <a:ext cx="474813" cy="295209"/>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3944" y="1032482"/>
              <a:ext cx="1703306" cy="1136564"/>
            </a:xfrm>
            <a:prstGeom prst="rect">
              <a:avLst/>
            </a:prstGeom>
          </p:spPr>
        </p:pic>
        <p:sp>
          <p:nvSpPr>
            <p:cNvPr id="54" name="Oval 53"/>
            <p:cNvSpPr/>
            <p:nvPr/>
          </p:nvSpPr>
          <p:spPr>
            <a:xfrm>
              <a:off x="6840204" y="18050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865946" y="183009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38" name="Title 1"/>
          <p:cNvSpPr>
            <a:spLocks noGrp="1"/>
          </p:cNvSpPr>
          <p:nvPr>
            <p:ph type="title"/>
          </p:nvPr>
        </p:nvSpPr>
        <p:spPr>
          <a:xfrm>
            <a:off x="2098535" y="274320"/>
            <a:ext cx="6493811" cy="420624"/>
          </a:xfrm>
          <a:solidFill>
            <a:schemeClr val="accent4"/>
          </a:solidFill>
          <a:ln>
            <a:solidFill>
              <a:schemeClr val="accent4"/>
            </a:solidFill>
          </a:ln>
        </p:spPr>
        <p:txBody>
          <a:bodyPr>
            <a:normAutofit/>
          </a:bodyPr>
          <a:lstStyle/>
          <a:p>
            <a:r>
              <a:rPr lang="en-US" b="0" dirty="0" smtClean="0">
                <a:solidFill>
                  <a:schemeClr val="bg1"/>
                </a:solidFill>
              </a:rPr>
              <a:t>From the Corner Office</a:t>
            </a:r>
            <a:endParaRPr lang="en-US" b="0" dirty="0">
              <a:solidFill>
                <a:schemeClr val="bg1"/>
              </a:solidFill>
            </a:endParaRPr>
          </a:p>
        </p:txBody>
      </p:sp>
      <p:sp>
        <p:nvSpPr>
          <p:cNvPr id="39" name="Rectangle 38"/>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3" name="Group 42"/>
          <p:cNvGrpSpPr/>
          <p:nvPr/>
        </p:nvGrpSpPr>
        <p:grpSpPr>
          <a:xfrm>
            <a:off x="1514843" y="210312"/>
            <a:ext cx="727544" cy="548640"/>
            <a:chOff x="950964" y="338501"/>
            <a:chExt cx="727544" cy="548640"/>
          </a:xfrm>
        </p:grpSpPr>
        <p:sp>
          <p:nvSpPr>
            <p:cNvPr id="44" name="Rectangle 4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6"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9488141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Screen Time Stats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10000" y="361950"/>
            <a:ext cx="1656672" cy="1439615"/>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594947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Chart 10"/>
          <p:cNvGraphicFramePr/>
          <p:nvPr>
            <p:extLst>
              <p:ext uri="{D42A27DB-BD31-4B8C-83A1-F6EECF244321}">
                <p14:modId xmlns:p14="http://schemas.microsoft.com/office/powerpoint/2010/main" val="2166957734"/>
              </p:ext>
            </p:extLst>
          </p:nvPr>
        </p:nvGraphicFramePr>
        <p:xfrm>
          <a:off x="548641" y="1123949"/>
          <a:ext cx="7867872" cy="3200400"/>
        </p:xfrm>
        <a:graphic>
          <a:graphicData uri="http://schemas.openxmlformats.org/drawingml/2006/chart">
            <c:chart xmlns:c="http://schemas.openxmlformats.org/drawingml/2006/chart" xmlns:r="http://schemas.openxmlformats.org/officeDocument/2006/relationships" r:id="rId3"/>
          </a:graphicData>
        </a:graphic>
      </p:graphicFrame>
      <p:sp>
        <p:nvSpPr>
          <p:cNvPr id="2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smtClean="0">
                <a:solidFill>
                  <a:schemeClr val="bg1"/>
                </a:solidFill>
              </a:rPr>
              <a:t>Screen Time Stats</a:t>
            </a:r>
            <a:endParaRPr lang="en-US" dirty="0">
              <a:solidFill>
                <a:schemeClr val="bg1"/>
              </a:solidFill>
            </a:endParaRPr>
          </a:p>
        </p:txBody>
      </p:sp>
      <p:sp>
        <p:nvSpPr>
          <p:cNvPr id="23" name="Rectangle 22"/>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7" name="Group 26"/>
          <p:cNvGrpSpPr/>
          <p:nvPr/>
        </p:nvGrpSpPr>
        <p:grpSpPr>
          <a:xfrm>
            <a:off x="1514843" y="208664"/>
            <a:ext cx="727544" cy="551936"/>
            <a:chOff x="950964" y="336853"/>
            <a:chExt cx="727544" cy="551936"/>
          </a:xfrm>
        </p:grpSpPr>
        <p:sp>
          <p:nvSpPr>
            <p:cNvPr id="28" name="Rectangle 27"/>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9" name="Shape 8841"/>
            <p:cNvSpPr/>
            <p:nvPr/>
          </p:nvSpPr>
          <p:spPr>
            <a:xfrm>
              <a:off x="950964" y="336853"/>
              <a:ext cx="727544" cy="55193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5841888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34" y="971550"/>
            <a:ext cx="3097448" cy="3200400"/>
          </a:xfrm>
          <a:prstGeom prst="rect">
            <a:avLst/>
          </a:prstGeom>
        </p:spPr>
      </p:pic>
      <p:sp>
        <p:nvSpPr>
          <p:cNvPr id="21" name="TextBox 20"/>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Tiny toes can precisely touch keys</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a:latin typeface="Roboto Light" panose="02000000000000000000" pitchFamily="2" charset="0"/>
                <a:ea typeface="Roboto Light" panose="02000000000000000000" pitchFamily="2" charset="0"/>
              </a:rPr>
              <a:t>Drawback</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Need head control, so must be older</a:t>
            </a: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32419164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a:solidFill>
                  <a:schemeClr val="bg1"/>
                </a:solidFill>
              </a:rPr>
              <a:t>Screen Time Stats</a:t>
            </a:r>
            <a:endParaRPr lang="en-US" dirty="0">
              <a:solidFill>
                <a:schemeClr val="bg1"/>
              </a:solidFill>
            </a:endParaRPr>
          </a:p>
        </p:txBody>
      </p:sp>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graphicFrame>
        <p:nvGraphicFramePr>
          <p:cNvPr id="10" name="Chart 9"/>
          <p:cNvGraphicFramePr/>
          <p:nvPr>
            <p:extLst>
              <p:ext uri="{D42A27DB-BD31-4B8C-83A1-F6EECF244321}">
                <p14:modId xmlns:p14="http://schemas.microsoft.com/office/powerpoint/2010/main" val="2669795036"/>
              </p:ext>
            </p:extLst>
          </p:nvPr>
        </p:nvGraphicFramePr>
        <p:xfrm>
          <a:off x="1371600" y="971550"/>
          <a:ext cx="5989798" cy="34665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240389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a:solidFill>
                  <a:schemeClr val="bg1"/>
                </a:solidFill>
              </a:rPr>
              <a:t>Screen Time Stats</a:t>
            </a:r>
            <a:endParaRPr lang="en-US" dirty="0">
              <a:solidFill>
                <a:schemeClr val="bg1"/>
              </a:solidFill>
            </a:endParaRPr>
          </a:p>
        </p:txBody>
      </p:sp>
      <p:graphicFrame>
        <p:nvGraphicFramePr>
          <p:cNvPr id="11" name="Chart 10"/>
          <p:cNvGraphicFramePr/>
          <p:nvPr>
            <p:extLst>
              <p:ext uri="{D42A27DB-BD31-4B8C-83A1-F6EECF244321}">
                <p14:modId xmlns:p14="http://schemas.microsoft.com/office/powerpoint/2010/main" val="1435352690"/>
              </p:ext>
            </p:extLst>
          </p:nvPr>
        </p:nvGraphicFramePr>
        <p:xfrm>
          <a:off x="1514842" y="895350"/>
          <a:ext cx="6105157" cy="3214501"/>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spTree>
    <p:extLst>
      <p:ext uri="{BB962C8B-B14F-4D97-AF65-F5344CB8AC3E}">
        <p14:creationId xmlns:p14="http://schemas.microsoft.com/office/powerpoint/2010/main" val="14978434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C</a:t>
            </a:r>
            <a:r>
              <a:rPr lang="en-US" sz="4000" dirty="0" smtClean="0">
                <a:solidFill>
                  <a:schemeClr val="bg1"/>
                </a:solidFill>
              </a:rPr>
              <a:t>oncerns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2713525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1044" y="273360"/>
            <a:ext cx="6514315" cy="422542"/>
          </a:xfrm>
          <a:solidFill>
            <a:schemeClr val="accent4"/>
          </a:solidFill>
          <a:ln>
            <a:solidFill>
              <a:schemeClr val="accent4"/>
            </a:solidFill>
          </a:ln>
        </p:spPr>
        <p:txBody>
          <a:bodyPr/>
          <a:lstStyle/>
          <a:p>
            <a:r>
              <a:rPr lang="en-US" dirty="0" smtClean="0">
                <a:solidFill>
                  <a:schemeClr val="bg1"/>
                </a:solidFill>
              </a:rPr>
              <a:t>Concerns</a:t>
            </a:r>
            <a:endParaRPr lang="en-US" dirty="0">
              <a:solidFill>
                <a:schemeClr val="bg1"/>
              </a:solidFill>
            </a:endParaRPr>
          </a:p>
        </p:txBody>
      </p:sp>
      <p:grpSp>
        <p:nvGrpSpPr>
          <p:cNvPr id="48" name="Group 47"/>
          <p:cNvGrpSpPr/>
          <p:nvPr/>
        </p:nvGrpSpPr>
        <p:grpSpPr>
          <a:xfrm>
            <a:off x="353779" y="1243697"/>
            <a:ext cx="8105250" cy="2501041"/>
            <a:chOff x="366479" y="1076919"/>
            <a:chExt cx="8105250" cy="2501041"/>
          </a:xfrm>
        </p:grpSpPr>
        <p:grpSp>
          <p:nvGrpSpPr>
            <p:cNvPr id="10" name="Group 9"/>
            <p:cNvGrpSpPr/>
            <p:nvPr/>
          </p:nvGrpSpPr>
          <p:grpSpPr>
            <a:xfrm>
              <a:off x="366479" y="1076919"/>
              <a:ext cx="1057269" cy="1180423"/>
              <a:chOff x="471488" y="914008"/>
              <a:chExt cx="1851025" cy="2066639"/>
            </a:xfrm>
          </p:grpSpPr>
          <p:sp>
            <p:nvSpPr>
              <p:cNvPr id="1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1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Obesity</a:t>
                </a:r>
                <a:endParaRPr lang="en-US" sz="1200" b="0" dirty="0"/>
              </a:p>
            </p:txBody>
          </p:sp>
        </p:grpSp>
        <p:grpSp>
          <p:nvGrpSpPr>
            <p:cNvPr id="15" name="Group 14"/>
            <p:cNvGrpSpPr/>
            <p:nvPr/>
          </p:nvGrpSpPr>
          <p:grpSpPr>
            <a:xfrm>
              <a:off x="1254863" y="2397537"/>
              <a:ext cx="1057269" cy="1180423"/>
              <a:chOff x="471488" y="914008"/>
              <a:chExt cx="1851025" cy="2066639"/>
            </a:xfrm>
          </p:grpSpPr>
          <p:sp>
            <p:nvSpPr>
              <p:cNvPr id="1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Bullying</a:t>
                </a:r>
                <a:endParaRPr lang="en-US" sz="1200" b="0" dirty="0"/>
              </a:p>
            </p:txBody>
          </p:sp>
        </p:grpSp>
        <p:grpSp>
          <p:nvGrpSpPr>
            <p:cNvPr id="19" name="Group 18"/>
            <p:cNvGrpSpPr/>
            <p:nvPr/>
          </p:nvGrpSpPr>
          <p:grpSpPr>
            <a:xfrm>
              <a:off x="3014396" y="2397537"/>
              <a:ext cx="1057269" cy="1180423"/>
              <a:chOff x="471488" y="914008"/>
              <a:chExt cx="1851025" cy="2066639"/>
            </a:xfrm>
          </p:grpSpPr>
          <p:sp>
            <p:nvSpPr>
              <p:cNvPr id="2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2"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Addiction</a:t>
                </a:r>
                <a:endParaRPr lang="en-US" sz="1200" b="0" dirty="0"/>
              </a:p>
            </p:txBody>
          </p:sp>
        </p:grpSp>
        <p:grpSp>
          <p:nvGrpSpPr>
            <p:cNvPr id="23" name="Group 22"/>
            <p:cNvGrpSpPr/>
            <p:nvPr/>
          </p:nvGrpSpPr>
          <p:grpSpPr>
            <a:xfrm>
              <a:off x="4773929" y="2397537"/>
              <a:ext cx="1057269" cy="1180423"/>
              <a:chOff x="471488" y="914008"/>
              <a:chExt cx="1851025" cy="2066639"/>
            </a:xfrm>
          </p:grpSpPr>
          <p:sp>
            <p:nvSpPr>
              <p:cNvPr id="2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Adult Content</a:t>
                </a:r>
                <a:endParaRPr lang="en-US" sz="1200" b="0" dirty="0"/>
              </a:p>
            </p:txBody>
          </p:sp>
        </p:grpSp>
        <p:grpSp>
          <p:nvGrpSpPr>
            <p:cNvPr id="27" name="Group 26"/>
            <p:cNvGrpSpPr/>
            <p:nvPr/>
          </p:nvGrpSpPr>
          <p:grpSpPr>
            <a:xfrm>
              <a:off x="2128474" y="1076919"/>
              <a:ext cx="1057269" cy="1180423"/>
              <a:chOff x="471488" y="914008"/>
              <a:chExt cx="1851025" cy="2066639"/>
            </a:xfrm>
          </p:grpSpPr>
          <p:sp>
            <p:nvSpPr>
              <p:cNvPr id="2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2"/>
                </a:solidFill>
                <a:prstDash val="solid"/>
                <a:miter lim="400000"/>
              </a:ln>
            </p:spPr>
            <p:txBody>
              <a:bodyPr lIns="0" tIns="0" rIns="0" bIns="0" anchor="ctr"/>
              <a:lstStyle/>
              <a:p>
                <a:pPr lvl="0">
                  <a:defRPr sz="2400"/>
                </a:pPr>
                <a:endParaRPr/>
              </a:p>
            </p:txBody>
          </p:sp>
          <p:sp>
            <p:nvSpPr>
              <p:cNvPr id="2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Behavior</a:t>
                </a:r>
                <a:endParaRPr lang="en-US" sz="1200" b="0" dirty="0"/>
              </a:p>
            </p:txBody>
          </p:sp>
        </p:grpSp>
        <p:grpSp>
          <p:nvGrpSpPr>
            <p:cNvPr id="31" name="Group 30"/>
            <p:cNvGrpSpPr/>
            <p:nvPr/>
          </p:nvGrpSpPr>
          <p:grpSpPr>
            <a:xfrm>
              <a:off x="3890469" y="1076919"/>
              <a:ext cx="1057269" cy="1180423"/>
              <a:chOff x="471488" y="914008"/>
              <a:chExt cx="1851025" cy="2066639"/>
            </a:xfrm>
          </p:grpSpPr>
          <p:sp>
            <p:nvSpPr>
              <p:cNvPr id="3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3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Violence</a:t>
                </a:r>
                <a:endParaRPr lang="en-US" sz="1200" b="0" dirty="0"/>
              </a:p>
            </p:txBody>
          </p:sp>
        </p:grpSp>
        <p:grpSp>
          <p:nvGrpSpPr>
            <p:cNvPr id="35" name="Group 34"/>
            <p:cNvGrpSpPr/>
            <p:nvPr/>
          </p:nvGrpSpPr>
          <p:grpSpPr>
            <a:xfrm>
              <a:off x="5652464" y="1076919"/>
              <a:ext cx="1057269" cy="1180423"/>
              <a:chOff x="471488" y="914008"/>
              <a:chExt cx="1851025" cy="2066639"/>
            </a:xfrm>
          </p:grpSpPr>
          <p:sp>
            <p:nvSpPr>
              <p:cNvPr id="3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3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Sleep</a:t>
                </a:r>
                <a:endParaRPr lang="en-US" sz="1200" b="0" dirty="0"/>
              </a:p>
            </p:txBody>
          </p:sp>
        </p:grpSp>
        <p:grpSp>
          <p:nvGrpSpPr>
            <p:cNvPr id="39" name="Group 38"/>
            <p:cNvGrpSpPr/>
            <p:nvPr/>
          </p:nvGrpSpPr>
          <p:grpSpPr>
            <a:xfrm>
              <a:off x="7414460" y="1076919"/>
              <a:ext cx="1057269" cy="1180423"/>
              <a:chOff x="471488" y="914008"/>
              <a:chExt cx="1851025" cy="2066639"/>
            </a:xfrm>
          </p:grpSpPr>
          <p:sp>
            <p:nvSpPr>
              <p:cNvPr id="4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5"/>
                </a:solidFill>
                <a:prstDash val="solid"/>
                <a:miter lim="400000"/>
              </a:ln>
            </p:spPr>
            <p:txBody>
              <a:bodyPr lIns="0" tIns="0" rIns="0" bIns="0" anchor="ctr"/>
              <a:lstStyle/>
              <a:p>
                <a:pPr lvl="0">
                  <a:defRPr sz="2400"/>
                </a:pPr>
                <a:endParaRPr/>
              </a:p>
            </p:txBody>
          </p:sp>
          <p:sp>
            <p:nvSpPr>
              <p:cNvPr id="4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2" name="Title 1"/>
              <p:cNvSpPr txBox="1">
                <a:spLocks/>
              </p:cNvSpPr>
              <p:nvPr/>
            </p:nvSpPr>
            <p:spPr>
              <a:xfrm>
                <a:off x="673352" y="1552427"/>
                <a:ext cx="1440822" cy="78392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School</a:t>
                </a:r>
                <a:endParaRPr lang="en-US" sz="1200" b="0" dirty="0"/>
              </a:p>
            </p:txBody>
          </p:sp>
        </p:grpSp>
        <p:grpSp>
          <p:nvGrpSpPr>
            <p:cNvPr id="43" name="Group 42"/>
            <p:cNvGrpSpPr/>
            <p:nvPr/>
          </p:nvGrpSpPr>
          <p:grpSpPr>
            <a:xfrm>
              <a:off x="6533462" y="2397537"/>
              <a:ext cx="1057269" cy="1180423"/>
              <a:chOff x="471488" y="914008"/>
              <a:chExt cx="1851025" cy="2066639"/>
            </a:xfrm>
          </p:grpSpPr>
          <p:sp>
            <p:nvSpPr>
              <p:cNvPr id="4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Play Time</a:t>
                </a:r>
                <a:endParaRPr lang="en-US" sz="1200" b="0" dirty="0"/>
              </a:p>
            </p:txBody>
          </p:sp>
        </p:grpSp>
      </p:grpSp>
      <p:sp>
        <p:nvSpPr>
          <p:cNvPr id="47" name="Rectangle 46"/>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2" name="Group 51"/>
          <p:cNvGrpSpPr/>
          <p:nvPr/>
        </p:nvGrpSpPr>
        <p:grpSpPr>
          <a:xfrm>
            <a:off x="1506960" y="137875"/>
            <a:ext cx="727544" cy="693513"/>
            <a:chOff x="950964" y="266065"/>
            <a:chExt cx="727544" cy="693513"/>
          </a:xfrm>
        </p:grpSpPr>
        <p:sp>
          <p:nvSpPr>
            <p:cNvPr id="53" name="Rectangle 52"/>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4" name="Shape 8841"/>
            <p:cNvSpPr/>
            <p:nvPr/>
          </p:nvSpPr>
          <p:spPr>
            <a:xfrm>
              <a:off x="950964" y="266065"/>
              <a:ext cx="727544" cy="69351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smtClean="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17799414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How to Manage Technology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307056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3360"/>
            <a:ext cx="6515264" cy="422542"/>
          </a:xfrm>
          <a:solidFill>
            <a:schemeClr val="accent4"/>
          </a:solidFill>
          <a:ln>
            <a:solidFill>
              <a:schemeClr val="accent4"/>
            </a:solidFill>
          </a:ln>
        </p:spPr>
        <p:txBody>
          <a:bodyPr>
            <a:normAutofit/>
          </a:bodyPr>
          <a:lstStyle/>
          <a:p>
            <a:r>
              <a:rPr lang="en-US" dirty="0" smtClean="0">
                <a:solidFill>
                  <a:schemeClr val="bg1"/>
                </a:solidFill>
              </a:rPr>
              <a:t>How to Manage Technology</a:t>
            </a:r>
            <a:endParaRPr lang="en-US" dirty="0">
              <a:solidFill>
                <a:schemeClr val="bg1"/>
              </a:solidFill>
            </a:endParaRPr>
          </a:p>
        </p:txBody>
      </p:sp>
      <p:grpSp>
        <p:nvGrpSpPr>
          <p:cNvPr id="68" name="Group 67"/>
          <p:cNvGrpSpPr/>
          <p:nvPr/>
        </p:nvGrpSpPr>
        <p:grpSpPr>
          <a:xfrm>
            <a:off x="110290" y="1135396"/>
            <a:ext cx="2917818" cy="1081098"/>
            <a:chOff x="110290" y="1135396"/>
            <a:chExt cx="2917818" cy="1081098"/>
          </a:xfrm>
        </p:grpSpPr>
        <p:sp>
          <p:nvSpPr>
            <p:cNvPr id="16" name="Title 1"/>
            <p:cNvSpPr txBox="1">
              <a:spLocks/>
            </p:cNvSpPr>
            <p:nvPr/>
          </p:nvSpPr>
          <p:spPr>
            <a:xfrm>
              <a:off x="110290" y="1849763"/>
              <a:ext cx="2917818" cy="366731"/>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Keep it Out of the Bedroom</a:t>
              </a:r>
            </a:p>
          </p:txBody>
        </p:sp>
        <p:grpSp>
          <p:nvGrpSpPr>
            <p:cNvPr id="4" name="Group 3"/>
            <p:cNvGrpSpPr/>
            <p:nvPr/>
          </p:nvGrpSpPr>
          <p:grpSpPr>
            <a:xfrm>
              <a:off x="1317739" y="1135396"/>
              <a:ext cx="502920" cy="545790"/>
              <a:chOff x="440024" y="995480"/>
              <a:chExt cx="502920" cy="545790"/>
            </a:xfrm>
          </p:grpSpPr>
          <p:sp>
            <p:nvSpPr>
              <p:cNvPr id="17" name="Oval 16"/>
              <p:cNvSpPr/>
              <p:nvPr/>
            </p:nvSpPr>
            <p:spPr>
              <a:xfrm>
                <a:off x="440024" y="1016915"/>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Shape 8841"/>
              <p:cNvSpPr/>
              <p:nvPr/>
            </p:nvSpPr>
            <p:spPr>
              <a:xfrm>
                <a:off x="449168" y="995480"/>
                <a:ext cx="484632" cy="5457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rgbClr val="FC395B"/>
                    </a:solidFill>
                  </a:rPr>
                  <a:t></a:t>
                </a:r>
                <a:endParaRPr lang="en-US" sz="1400" dirty="0">
                  <a:solidFill>
                    <a:srgbClr val="FC395B"/>
                  </a:solidFill>
                </a:endParaRPr>
              </a:p>
            </p:txBody>
          </p:sp>
        </p:grpSp>
      </p:grpSp>
      <p:cxnSp>
        <p:nvCxnSpPr>
          <p:cNvPr id="10" name="Straight Connector 9"/>
          <p:cNvCxnSpPr/>
          <p:nvPr/>
        </p:nvCxnSpPr>
        <p:spPr>
          <a:xfrm>
            <a:off x="182590" y="2555394"/>
            <a:ext cx="277321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275411" y="255385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6119465" y="255593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grpSp>
      <p:grpSp>
        <p:nvGrpSpPr>
          <p:cNvPr id="70" name="Group 69"/>
          <p:cNvGrpSpPr/>
          <p:nvPr/>
        </p:nvGrpSpPr>
        <p:grpSpPr>
          <a:xfrm>
            <a:off x="6294127" y="1156831"/>
            <a:ext cx="2395799" cy="1031600"/>
            <a:chOff x="6294127" y="1156831"/>
            <a:chExt cx="2395799" cy="1031600"/>
          </a:xfrm>
        </p:grpSpPr>
        <p:sp>
          <p:nvSpPr>
            <p:cNvPr id="39" name="Title 1"/>
            <p:cNvSpPr txBox="1">
              <a:spLocks/>
            </p:cNvSpPr>
            <p:nvPr/>
          </p:nvSpPr>
          <p:spPr>
            <a:xfrm>
              <a:off x="6294127" y="1849763"/>
              <a:ext cx="239579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Set School Day Rules</a:t>
              </a:r>
            </a:p>
          </p:txBody>
        </p:sp>
        <p:grpSp>
          <p:nvGrpSpPr>
            <p:cNvPr id="6" name="Group 5"/>
            <p:cNvGrpSpPr/>
            <p:nvPr/>
          </p:nvGrpSpPr>
          <p:grpSpPr>
            <a:xfrm>
              <a:off x="7240567" y="1156831"/>
              <a:ext cx="502920" cy="502920"/>
              <a:chOff x="884745" y="1609410"/>
              <a:chExt cx="502920" cy="502920"/>
            </a:xfrm>
          </p:grpSpPr>
          <p:sp>
            <p:nvSpPr>
              <p:cNvPr id="53" name="Oval 52"/>
              <p:cNvSpPr/>
              <p:nvPr/>
            </p:nvSpPr>
            <p:spPr>
              <a:xfrm>
                <a:off x="884745"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Shape 8841"/>
              <p:cNvSpPr/>
              <p:nvPr/>
            </p:nvSpPr>
            <p:spPr>
              <a:xfrm>
                <a:off x="893889"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18B96E"/>
                    </a:solidFill>
                    <a:latin typeface="Calibri"/>
                    <a:ea typeface="+mn-ea"/>
                    <a:cs typeface="+mn-cs"/>
                  </a:rPr>
                  <a:t></a:t>
                </a:r>
              </a:p>
            </p:txBody>
          </p:sp>
        </p:grpSp>
      </p:grpSp>
      <p:grpSp>
        <p:nvGrpSpPr>
          <p:cNvPr id="71" name="Group 70"/>
          <p:cNvGrpSpPr/>
          <p:nvPr/>
        </p:nvGrpSpPr>
        <p:grpSpPr>
          <a:xfrm>
            <a:off x="296660" y="2832409"/>
            <a:ext cx="2545079" cy="1032892"/>
            <a:chOff x="233472" y="2687535"/>
            <a:chExt cx="2545079" cy="1032892"/>
          </a:xfrm>
        </p:grpSpPr>
        <p:sp>
          <p:nvSpPr>
            <p:cNvPr id="12" name="Title 1"/>
            <p:cNvSpPr txBox="1">
              <a:spLocks/>
            </p:cNvSpPr>
            <p:nvPr/>
          </p:nvSpPr>
          <p:spPr>
            <a:xfrm>
              <a:off x="233472" y="3381759"/>
              <a:ext cx="254507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Suggest other activities</a:t>
              </a:r>
            </a:p>
          </p:txBody>
        </p:sp>
        <p:grpSp>
          <p:nvGrpSpPr>
            <p:cNvPr id="31" name="Group 30"/>
            <p:cNvGrpSpPr/>
            <p:nvPr/>
          </p:nvGrpSpPr>
          <p:grpSpPr>
            <a:xfrm>
              <a:off x="1254551" y="2687535"/>
              <a:ext cx="502920" cy="502920"/>
              <a:chOff x="1681909" y="1609410"/>
              <a:chExt cx="502920" cy="502920"/>
            </a:xfrm>
          </p:grpSpPr>
          <p:sp>
            <p:nvSpPr>
              <p:cNvPr id="55" name="Oval 54"/>
              <p:cNvSpPr/>
              <p:nvPr/>
            </p:nvSpPr>
            <p:spPr>
              <a:xfrm>
                <a:off x="1681909"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Shape 8841"/>
              <p:cNvSpPr/>
              <p:nvPr/>
            </p:nvSpPr>
            <p:spPr>
              <a:xfrm>
                <a:off x="1691053"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B7545"/>
                    </a:solidFill>
                    <a:latin typeface="Calibri"/>
                    <a:ea typeface="+mn-ea"/>
                    <a:cs typeface="+mn-cs"/>
                  </a:rPr>
                  <a:t></a:t>
                </a:r>
              </a:p>
            </p:txBody>
          </p:sp>
        </p:grpSp>
      </p:grpSp>
      <p:grpSp>
        <p:nvGrpSpPr>
          <p:cNvPr id="72" name="Group 71"/>
          <p:cNvGrpSpPr/>
          <p:nvPr/>
        </p:nvGrpSpPr>
        <p:grpSpPr>
          <a:xfrm>
            <a:off x="3487090" y="2832409"/>
            <a:ext cx="2348054" cy="1032892"/>
            <a:chOff x="3275411" y="2687535"/>
            <a:chExt cx="2348054" cy="1032892"/>
          </a:xfrm>
        </p:grpSpPr>
        <p:sp>
          <p:nvSpPr>
            <p:cNvPr id="24" name="Title 1"/>
            <p:cNvSpPr txBox="1">
              <a:spLocks/>
            </p:cNvSpPr>
            <p:nvPr/>
          </p:nvSpPr>
          <p:spPr>
            <a:xfrm>
              <a:off x="3275411" y="3381759"/>
              <a:ext cx="2348054"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Set a Good Example</a:t>
              </a:r>
            </a:p>
          </p:txBody>
        </p:sp>
        <p:grpSp>
          <p:nvGrpSpPr>
            <p:cNvPr id="63" name="Group 62"/>
            <p:cNvGrpSpPr/>
            <p:nvPr/>
          </p:nvGrpSpPr>
          <p:grpSpPr>
            <a:xfrm>
              <a:off x="4197978" y="2687535"/>
              <a:ext cx="502920" cy="502920"/>
              <a:chOff x="2441142" y="1609410"/>
              <a:chExt cx="502920" cy="502920"/>
            </a:xfrm>
          </p:grpSpPr>
          <p:sp>
            <p:nvSpPr>
              <p:cNvPr id="57" name="Oval 56"/>
              <p:cNvSpPr/>
              <p:nvPr/>
            </p:nvSpPr>
            <p:spPr>
              <a:xfrm>
                <a:off x="2441142"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Shape 8841"/>
              <p:cNvSpPr/>
              <p:nvPr/>
            </p:nvSpPr>
            <p:spPr>
              <a:xfrm>
                <a:off x="2450286"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90D049"/>
                    </a:solidFill>
                    <a:latin typeface="Calibri"/>
                    <a:ea typeface="+mn-ea"/>
                    <a:cs typeface="+mn-cs"/>
                  </a:rPr>
                  <a:t></a:t>
                </a:r>
              </a:p>
            </p:txBody>
          </p:sp>
        </p:grpSp>
      </p:grpSp>
      <p:grpSp>
        <p:nvGrpSpPr>
          <p:cNvPr id="69" name="Group 68"/>
          <p:cNvGrpSpPr/>
          <p:nvPr/>
        </p:nvGrpSpPr>
        <p:grpSpPr>
          <a:xfrm>
            <a:off x="3374691" y="1156831"/>
            <a:ext cx="2572852" cy="1031600"/>
            <a:chOff x="3374692" y="1156831"/>
            <a:chExt cx="2572852" cy="1031600"/>
          </a:xfrm>
        </p:grpSpPr>
        <p:sp>
          <p:nvSpPr>
            <p:cNvPr id="28" name="Title 1"/>
            <p:cNvSpPr txBox="1">
              <a:spLocks/>
            </p:cNvSpPr>
            <p:nvPr/>
          </p:nvSpPr>
          <p:spPr>
            <a:xfrm>
              <a:off x="3374692" y="1849763"/>
              <a:ext cx="2572852" cy="338668"/>
            </a:xfrm>
            <a:prstGeom prst="rect">
              <a:avLst/>
            </a:prstGeom>
          </p:spPr>
          <p:txBody>
            <a:bodyPr vert="horz" lIns="91440" tIns="45720" rIns="91440" bIns="45720" rtlCol="0" anchor="ctr">
              <a:noAutofit/>
            </a:bodyPr>
            <a:lstStyle>
              <a:defPPr>
                <a:defRPr lang="en-US"/>
              </a:defPPr>
              <a:lvl1pPr defTabSz="457200">
                <a:spcBef>
                  <a:spcPct val="0"/>
                </a:spcBef>
                <a:buNone/>
                <a:defRPr b="0">
                  <a:latin typeface="Roboto Light"/>
                  <a:ea typeface="+mj-ea"/>
                  <a:cs typeface="Roboto Light"/>
                </a:defRPr>
              </a:lvl1pPr>
            </a:lstStyle>
            <a:p>
              <a:pPr algn="ctr"/>
              <a:r>
                <a:rPr lang="en-US" dirty="0"/>
                <a:t>Don’t Eat in Front of TV</a:t>
              </a:r>
            </a:p>
          </p:txBody>
        </p:sp>
        <p:grpSp>
          <p:nvGrpSpPr>
            <p:cNvPr id="5" name="Group 4"/>
            <p:cNvGrpSpPr/>
            <p:nvPr/>
          </p:nvGrpSpPr>
          <p:grpSpPr>
            <a:xfrm>
              <a:off x="4409658" y="1156831"/>
              <a:ext cx="502920" cy="502920"/>
              <a:chOff x="3399237" y="1644852"/>
              <a:chExt cx="502920" cy="502920"/>
            </a:xfrm>
          </p:grpSpPr>
          <p:sp>
            <p:nvSpPr>
              <p:cNvPr id="59" name="Oval 58"/>
              <p:cNvSpPr/>
              <p:nvPr/>
            </p:nvSpPr>
            <p:spPr>
              <a:xfrm>
                <a:off x="3399237" y="1644852"/>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Shape 8841"/>
              <p:cNvSpPr/>
              <p:nvPr/>
            </p:nvSpPr>
            <p:spPr>
              <a:xfrm>
                <a:off x="3408381" y="1660350"/>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E9C944"/>
                    </a:solidFill>
                    <a:latin typeface="Calibri"/>
                    <a:ea typeface="+mn-ea"/>
                    <a:cs typeface="+mn-cs"/>
                  </a:rPr>
                  <a:t></a:t>
                </a:r>
              </a:p>
            </p:txBody>
          </p:sp>
        </p:grpSp>
      </p:grpSp>
      <p:grpSp>
        <p:nvGrpSpPr>
          <p:cNvPr id="73" name="Group 72"/>
          <p:cNvGrpSpPr/>
          <p:nvPr/>
        </p:nvGrpSpPr>
        <p:grpSpPr>
          <a:xfrm>
            <a:off x="6294127" y="2832409"/>
            <a:ext cx="2395799" cy="1032892"/>
            <a:chOff x="6294126" y="2687535"/>
            <a:chExt cx="2395799" cy="1032892"/>
          </a:xfrm>
        </p:grpSpPr>
        <p:sp>
          <p:nvSpPr>
            <p:cNvPr id="35" name="Title 1"/>
            <p:cNvSpPr txBox="1">
              <a:spLocks/>
            </p:cNvSpPr>
            <p:nvPr/>
          </p:nvSpPr>
          <p:spPr>
            <a:xfrm>
              <a:off x="6294126" y="3381759"/>
              <a:ext cx="2395799" cy="338668"/>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r>
                <a:rPr lang="en-US" dirty="0"/>
                <a:t>Unplug it</a:t>
              </a:r>
            </a:p>
          </p:txBody>
        </p:sp>
        <p:grpSp>
          <p:nvGrpSpPr>
            <p:cNvPr id="64" name="Group 63"/>
            <p:cNvGrpSpPr/>
            <p:nvPr/>
          </p:nvGrpSpPr>
          <p:grpSpPr>
            <a:xfrm>
              <a:off x="7240565" y="2687535"/>
              <a:ext cx="502920" cy="502920"/>
              <a:chOff x="3399237" y="1593882"/>
              <a:chExt cx="502920" cy="502920"/>
            </a:xfrm>
          </p:grpSpPr>
          <p:sp>
            <p:nvSpPr>
              <p:cNvPr id="61" name="Oval 60"/>
              <p:cNvSpPr/>
              <p:nvPr/>
            </p:nvSpPr>
            <p:spPr>
              <a:xfrm>
                <a:off x="3399237" y="1593882"/>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Shape 8841"/>
              <p:cNvSpPr/>
              <p:nvPr/>
            </p:nvSpPr>
            <p:spPr>
              <a:xfrm>
                <a:off x="3408381" y="1609380"/>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defTabSz="457148">
                  <a:lnSpc>
                    <a:spcPct val="100000"/>
                  </a:lnSpc>
                  <a:defRPr sz="1800">
                    <a:solidFill>
                      <a:srgbClr val="000000"/>
                    </a:solidFill>
                  </a:defRPr>
                </a:pPr>
                <a:r>
                  <a:rPr lang="en-US" sz="2400" dirty="0" smtClean="0">
                    <a:solidFill>
                      <a:schemeClr val="accent6"/>
                    </a:solidFill>
                  </a:rPr>
                  <a:t></a:t>
                </a:r>
                <a:endParaRPr lang="en-US" sz="2400" dirty="0">
                  <a:solidFill>
                    <a:schemeClr val="accent6"/>
                  </a:solidFill>
                </a:endParaRPr>
              </a:p>
            </p:txBody>
          </p:sp>
        </p:grpSp>
      </p:grpSp>
    </p:spTree>
    <p:extLst>
      <p:ext uri="{BB962C8B-B14F-4D97-AF65-F5344CB8AC3E}">
        <p14:creationId xmlns:p14="http://schemas.microsoft.com/office/powerpoint/2010/main" val="32675919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Digital Guardian</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2909783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3360"/>
            <a:ext cx="6515263" cy="422542"/>
          </a:xfrm>
          <a:solidFill>
            <a:schemeClr val="accent4"/>
          </a:solidFill>
          <a:ln>
            <a:solidFill>
              <a:schemeClr val="accent4"/>
            </a:solidFill>
          </a:ln>
        </p:spPr>
        <p:txBody>
          <a:bodyPr>
            <a:normAutofit/>
          </a:bodyPr>
          <a:lstStyle/>
          <a:p>
            <a:r>
              <a:rPr lang="en-US" dirty="0" smtClean="0">
                <a:solidFill>
                  <a:schemeClr val="bg1"/>
                </a:solidFill>
              </a:rPr>
              <a:t>Digital Guardian</a:t>
            </a:r>
            <a:endParaRPr lang="en-US" dirty="0">
              <a:solidFill>
                <a:schemeClr val="bg1"/>
              </a:solidFill>
            </a:endParaRPr>
          </a:p>
        </p:txBody>
      </p:sp>
      <p:sp>
        <p:nvSpPr>
          <p:cNvPr id="45" name="Rectangle 44"/>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grpSp>
      <p:cxnSp>
        <p:nvCxnSpPr>
          <p:cNvPr id="101" name="Straight Connector 100"/>
          <p:cNvCxnSpPr>
            <a:stCxn id="126" idx="5"/>
            <a:endCxn id="135" idx="1"/>
          </p:cNvCxnSpPr>
          <p:nvPr/>
        </p:nvCxnSpPr>
        <p:spPr>
          <a:xfrm flipH="1">
            <a:off x="3418010" y="1911195"/>
            <a:ext cx="1606260" cy="148187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129" idx="7"/>
            <a:endCxn id="117" idx="3"/>
          </p:cNvCxnSpPr>
          <p:nvPr/>
        </p:nvCxnSpPr>
        <p:spPr>
          <a:xfrm>
            <a:off x="3303385" y="1911195"/>
            <a:ext cx="1611948" cy="148187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a:stCxn id="83" idx="4"/>
            <a:endCxn id="120" idx="0"/>
          </p:cNvCxnSpPr>
          <p:nvPr/>
        </p:nvCxnSpPr>
        <p:spPr>
          <a:xfrm flipH="1">
            <a:off x="3094223" y="2583730"/>
            <a:ext cx="2144874"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3324802" y="1741893"/>
            <a:ext cx="1683717" cy="1683675"/>
            <a:chOff x="638823" y="2993402"/>
            <a:chExt cx="522389" cy="522377"/>
          </a:xfrm>
          <a:solidFill>
            <a:srgbClr val="F4F4F4"/>
          </a:solidFill>
        </p:grpSpPr>
        <p:sp>
          <p:nvSpPr>
            <p:cNvPr id="105" name="Oval 104"/>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Oval 105"/>
            <p:cNvSpPr/>
            <p:nvPr/>
          </p:nvSpPr>
          <p:spPr>
            <a:xfrm>
              <a:off x="699666" y="3054245"/>
              <a:ext cx="400702" cy="400692"/>
            </a:xfrm>
            <a:prstGeom prst="ellipse">
              <a:avLst/>
            </a:prstGeom>
            <a:grp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TextBox 106"/>
            <p:cNvSpPr txBox="1"/>
            <p:nvPr/>
          </p:nvSpPr>
          <p:spPr>
            <a:xfrm>
              <a:off x="739077" y="3144239"/>
              <a:ext cx="326358" cy="200531"/>
            </a:xfrm>
            <a:prstGeom prst="rect">
              <a:avLst/>
            </a:prstGeom>
            <a:noFill/>
          </p:spPr>
          <p:txBody>
            <a:bodyPr wrap="square" rtlCol="0">
              <a:spAutoFit/>
            </a:bodyPr>
            <a:lstStyle/>
            <a:p>
              <a:pPr algn="ctr"/>
              <a:r>
                <a:rPr lang="en-US" dirty="0" smtClean="0">
                  <a:latin typeface="Roboto Bold"/>
                  <a:cs typeface="Roboto Bold"/>
                </a:rPr>
                <a:t>Social Media</a:t>
              </a:r>
              <a:endParaRPr lang="en-US" dirty="0">
                <a:latin typeface="Roboto Bold"/>
                <a:cs typeface="Roboto Bold"/>
              </a:endParaRPr>
            </a:p>
          </p:txBody>
        </p:sp>
      </p:grpSp>
      <p:grpSp>
        <p:nvGrpSpPr>
          <p:cNvPr id="41" name="Group 40"/>
          <p:cNvGrpSpPr/>
          <p:nvPr/>
        </p:nvGrpSpPr>
        <p:grpSpPr>
          <a:xfrm>
            <a:off x="5239097" y="2217970"/>
            <a:ext cx="731520" cy="731520"/>
            <a:chOff x="6340656" y="2295844"/>
            <a:chExt cx="731520" cy="731520"/>
          </a:xfrm>
        </p:grpSpPr>
        <p:sp>
          <p:nvSpPr>
            <p:cNvPr id="83" name="Oval 82"/>
            <p:cNvSpPr/>
            <p:nvPr/>
          </p:nvSpPr>
          <p:spPr>
            <a:xfrm rot="5400000">
              <a:off x="6340656" y="2295844"/>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rot="5400000">
              <a:off x="6432096" y="2387284"/>
              <a:ext cx="548640" cy="548640"/>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Shape 8841"/>
            <p:cNvSpPr/>
            <p:nvPr/>
          </p:nvSpPr>
          <p:spPr>
            <a:xfrm>
              <a:off x="6455281" y="2417728"/>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13" name="Group 12"/>
          <p:cNvGrpSpPr/>
          <p:nvPr/>
        </p:nvGrpSpPr>
        <p:grpSpPr>
          <a:xfrm>
            <a:off x="4808204" y="3285939"/>
            <a:ext cx="731520" cy="731520"/>
            <a:chOff x="7204394" y="885230"/>
            <a:chExt cx="731520" cy="731520"/>
          </a:xfrm>
        </p:grpSpPr>
        <p:sp>
          <p:nvSpPr>
            <p:cNvPr id="117" name="Oval 116"/>
            <p:cNvSpPr/>
            <p:nvPr/>
          </p:nvSpPr>
          <p:spPr>
            <a:xfrm rot="5400000">
              <a:off x="7204394" y="885230"/>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Oval 117"/>
            <p:cNvSpPr/>
            <p:nvPr/>
          </p:nvSpPr>
          <p:spPr>
            <a:xfrm rot="5400000">
              <a:off x="7295834" y="976670"/>
              <a:ext cx="548640" cy="548640"/>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Shape 8841"/>
            <p:cNvSpPr/>
            <p:nvPr/>
          </p:nvSpPr>
          <p:spPr>
            <a:xfrm>
              <a:off x="7319019" y="1007114"/>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21" name="Group 20"/>
          <p:cNvGrpSpPr/>
          <p:nvPr/>
        </p:nvGrpSpPr>
        <p:grpSpPr>
          <a:xfrm>
            <a:off x="2362703" y="2217970"/>
            <a:ext cx="731520" cy="731520"/>
            <a:chOff x="5943600" y="783034"/>
            <a:chExt cx="731520" cy="731520"/>
          </a:xfrm>
        </p:grpSpPr>
        <p:sp>
          <p:nvSpPr>
            <p:cNvPr id="120" name="Oval 119"/>
            <p:cNvSpPr/>
            <p:nvPr/>
          </p:nvSpPr>
          <p:spPr>
            <a:xfrm rot="5400000">
              <a:off x="5943600" y="783034"/>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1" name="Oval 120"/>
            <p:cNvSpPr/>
            <p:nvPr/>
          </p:nvSpPr>
          <p:spPr>
            <a:xfrm rot="5400000">
              <a:off x="6035040" y="874474"/>
              <a:ext cx="548640" cy="548640"/>
            </a:xfrm>
            <a:prstGeom prst="ellipse">
              <a:avLst/>
            </a:prstGeom>
            <a:solidFill>
              <a:schemeClr val="bg1"/>
            </a:solidFill>
            <a:ln w="88900" cmpd="sng">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Shape 8841"/>
            <p:cNvSpPr/>
            <p:nvPr/>
          </p:nvSpPr>
          <p:spPr>
            <a:xfrm>
              <a:off x="6058225" y="904918"/>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tx1"/>
                  </a:solidFill>
                </a:rPr>
                <a:t></a:t>
              </a:r>
            </a:p>
          </p:txBody>
        </p:sp>
      </p:grpSp>
      <p:grpSp>
        <p:nvGrpSpPr>
          <p:cNvPr id="33" name="Group 32"/>
          <p:cNvGrpSpPr/>
          <p:nvPr/>
        </p:nvGrpSpPr>
        <p:grpSpPr>
          <a:xfrm>
            <a:off x="3800900" y="851756"/>
            <a:ext cx="731520" cy="731520"/>
            <a:chOff x="6957551" y="783034"/>
            <a:chExt cx="731520" cy="731520"/>
          </a:xfrm>
        </p:grpSpPr>
        <p:sp>
          <p:nvSpPr>
            <p:cNvPr id="123" name="Oval 122"/>
            <p:cNvSpPr/>
            <p:nvPr/>
          </p:nvSpPr>
          <p:spPr>
            <a:xfrm rot="5400000">
              <a:off x="6957551" y="783034"/>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4" name="Oval 123"/>
            <p:cNvSpPr/>
            <p:nvPr/>
          </p:nvSpPr>
          <p:spPr>
            <a:xfrm rot="5400000">
              <a:off x="7048991" y="874474"/>
              <a:ext cx="548640" cy="548640"/>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Shape 8841"/>
            <p:cNvSpPr/>
            <p:nvPr/>
          </p:nvSpPr>
          <p:spPr>
            <a:xfrm>
              <a:off x="7072176" y="904917"/>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34" name="Group 33"/>
          <p:cNvGrpSpPr/>
          <p:nvPr/>
        </p:nvGrpSpPr>
        <p:grpSpPr>
          <a:xfrm>
            <a:off x="4917141" y="1286804"/>
            <a:ext cx="731520" cy="731520"/>
            <a:chOff x="7966550" y="771088"/>
            <a:chExt cx="731520" cy="731520"/>
          </a:xfrm>
        </p:grpSpPr>
        <p:sp>
          <p:nvSpPr>
            <p:cNvPr id="126" name="Oval 125"/>
            <p:cNvSpPr/>
            <p:nvPr/>
          </p:nvSpPr>
          <p:spPr>
            <a:xfrm rot="5400000">
              <a:off x="7966550" y="771088"/>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7" name="Oval 126"/>
            <p:cNvSpPr/>
            <p:nvPr/>
          </p:nvSpPr>
          <p:spPr>
            <a:xfrm rot="5400000">
              <a:off x="8057990" y="862528"/>
              <a:ext cx="548640" cy="548640"/>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Shape 8841"/>
            <p:cNvSpPr/>
            <p:nvPr/>
          </p:nvSpPr>
          <p:spPr>
            <a:xfrm>
              <a:off x="8081175" y="892972"/>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27" name="Group 26"/>
          <p:cNvGrpSpPr/>
          <p:nvPr/>
        </p:nvGrpSpPr>
        <p:grpSpPr>
          <a:xfrm>
            <a:off x="3800900" y="3592474"/>
            <a:ext cx="731520" cy="731520"/>
            <a:chOff x="7600790" y="3011619"/>
            <a:chExt cx="731520" cy="731520"/>
          </a:xfrm>
        </p:grpSpPr>
        <p:sp>
          <p:nvSpPr>
            <p:cNvPr id="132" name="Oval 131"/>
            <p:cNvSpPr/>
            <p:nvPr/>
          </p:nvSpPr>
          <p:spPr>
            <a:xfrm rot="5400000">
              <a:off x="7600790" y="3011619"/>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rot="5400000">
              <a:off x="7692230" y="3103059"/>
              <a:ext cx="548640" cy="548640"/>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Shape 8841"/>
            <p:cNvSpPr/>
            <p:nvPr/>
          </p:nvSpPr>
          <p:spPr>
            <a:xfrm>
              <a:off x="7715415" y="3133503"/>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grpSp>
        <p:nvGrpSpPr>
          <p:cNvPr id="30" name="Group 29"/>
          <p:cNvGrpSpPr/>
          <p:nvPr/>
        </p:nvGrpSpPr>
        <p:grpSpPr>
          <a:xfrm>
            <a:off x="2793619" y="3285939"/>
            <a:ext cx="731520" cy="731520"/>
            <a:chOff x="7622699" y="3407823"/>
            <a:chExt cx="731520" cy="731520"/>
          </a:xfrm>
        </p:grpSpPr>
        <p:sp>
          <p:nvSpPr>
            <p:cNvPr id="135" name="Oval 134"/>
            <p:cNvSpPr/>
            <p:nvPr/>
          </p:nvSpPr>
          <p:spPr>
            <a:xfrm rot="5400000">
              <a:off x="7622699" y="3407823"/>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Oval 135"/>
            <p:cNvSpPr/>
            <p:nvPr/>
          </p:nvSpPr>
          <p:spPr>
            <a:xfrm rot="5400000">
              <a:off x="7714139" y="3499263"/>
              <a:ext cx="548640" cy="548640"/>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Shape 8841"/>
            <p:cNvSpPr/>
            <p:nvPr/>
          </p:nvSpPr>
          <p:spPr>
            <a:xfrm>
              <a:off x="7737324" y="3529707"/>
              <a:ext cx="502270"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p>
              <a:pPr algn="ctr" defTabSz="457200">
                <a:lnSpc>
                  <a:spcPct val="120000"/>
                </a:lnSpc>
              </a:pPr>
              <a:r>
                <a:rPr lang="en-US" sz="2400" dirty="0">
                  <a:latin typeface="FontAwesome"/>
                  <a:ea typeface="FontAwesome"/>
                  <a:cs typeface="FontAwesome"/>
                </a:rPr>
                <a:t></a:t>
              </a:r>
            </a:p>
          </p:txBody>
        </p:sp>
      </p:grpSp>
      <p:cxnSp>
        <p:nvCxnSpPr>
          <p:cNvPr id="38" name="Straight Connector 37"/>
          <p:cNvCxnSpPr>
            <a:stCxn id="105" idx="0"/>
            <a:endCxn id="123" idx="6"/>
          </p:cNvCxnSpPr>
          <p:nvPr/>
        </p:nvCxnSpPr>
        <p:spPr>
          <a:xfrm flipH="1" flipV="1">
            <a:off x="4166660" y="1583276"/>
            <a:ext cx="1" cy="15861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2678994" y="1286804"/>
            <a:ext cx="731520" cy="731520"/>
            <a:chOff x="2689318" y="1194996"/>
            <a:chExt cx="731520" cy="731520"/>
          </a:xfrm>
        </p:grpSpPr>
        <p:sp>
          <p:nvSpPr>
            <p:cNvPr id="129" name="Oval 128"/>
            <p:cNvSpPr/>
            <p:nvPr/>
          </p:nvSpPr>
          <p:spPr>
            <a:xfrm rot="5400000">
              <a:off x="2689318" y="1194996"/>
              <a:ext cx="731520" cy="73152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0" name="Oval 129"/>
            <p:cNvSpPr/>
            <p:nvPr/>
          </p:nvSpPr>
          <p:spPr>
            <a:xfrm rot="5400000">
              <a:off x="2780758" y="1286436"/>
              <a:ext cx="548640" cy="548640"/>
            </a:xfrm>
            <a:prstGeom prst="ellipse">
              <a:avLst/>
            </a:prstGeom>
            <a:no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2198" y="1377876"/>
              <a:ext cx="365760" cy="365760"/>
            </a:xfrm>
            <a:prstGeom prst="rect">
              <a:avLst/>
            </a:prstGeom>
          </p:spPr>
        </p:pic>
      </p:grpSp>
      <p:cxnSp>
        <p:nvCxnSpPr>
          <p:cNvPr id="139" name="Straight Connector 138"/>
          <p:cNvCxnSpPr>
            <a:stCxn id="132" idx="2"/>
            <a:endCxn id="105" idx="4"/>
          </p:cNvCxnSpPr>
          <p:nvPr/>
        </p:nvCxnSpPr>
        <p:spPr>
          <a:xfrm flipV="1">
            <a:off x="4166660" y="3425568"/>
            <a:ext cx="1" cy="16690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21505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2977"/>
            <a:ext cx="6515263" cy="422542"/>
          </a:xfrm>
          <a:solidFill>
            <a:schemeClr val="accent4"/>
          </a:solidFill>
          <a:ln>
            <a:solidFill>
              <a:schemeClr val="accent4"/>
            </a:solidFill>
          </a:ln>
        </p:spPr>
        <p:txBody>
          <a:bodyPr>
            <a:normAutofit/>
          </a:bodyPr>
          <a:lstStyle/>
          <a:p>
            <a:r>
              <a:rPr lang="en-US" dirty="0" smtClean="0">
                <a:solidFill>
                  <a:schemeClr val="bg1"/>
                </a:solidFill>
              </a:rPr>
              <a:t>Digital Guardian</a:t>
            </a:r>
            <a:endParaRPr lang="en-US" dirty="0">
              <a:solidFill>
                <a:schemeClr val="bg1"/>
              </a:solidFill>
            </a:endParaRPr>
          </a:p>
        </p:txBody>
      </p:sp>
      <p:sp>
        <p:nvSpPr>
          <p:cNvPr id="45" name="Rectangle 44"/>
          <p:cNvSpPr/>
          <p:nvPr/>
        </p:nvSpPr>
        <p:spPr>
          <a:xfrm>
            <a:off x="1" y="273936"/>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3936"/>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3936"/>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3936"/>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grpSp>
      <p:grpSp>
        <p:nvGrpSpPr>
          <p:cNvPr id="6" name="Group 5"/>
          <p:cNvGrpSpPr/>
          <p:nvPr/>
        </p:nvGrpSpPr>
        <p:grpSpPr>
          <a:xfrm>
            <a:off x="108376" y="1065956"/>
            <a:ext cx="2551997" cy="968752"/>
            <a:chOff x="108376" y="1065956"/>
            <a:chExt cx="2551997" cy="968752"/>
          </a:xfrm>
        </p:grpSpPr>
        <p:sp>
          <p:nvSpPr>
            <p:cNvPr id="13" name="Title 1"/>
            <p:cNvSpPr txBox="1">
              <a:spLocks/>
            </p:cNvSpPr>
            <p:nvPr/>
          </p:nvSpPr>
          <p:spPr>
            <a:xfrm>
              <a:off x="108376" y="1667977"/>
              <a:ext cx="2551997" cy="366731"/>
            </a:xfrm>
            <a:prstGeom prst="rect">
              <a:avLst/>
            </a:prstGeom>
          </p:spPr>
          <p:txBody>
            <a:bodyPr vert="horz" lIns="91440" tIns="45720" rIns="91440" bIns="45720" rtlCol="0" anchor="ctr">
              <a:noAutofit/>
            </a:bodyPr>
            <a:lstStyle>
              <a:defPPr>
                <a:defRPr lang="en-US"/>
              </a:defPPr>
              <a:lvl1pPr defTabSz="457200">
                <a:spcBef>
                  <a:spcPct val="0"/>
                </a:spcBef>
                <a:buNone/>
                <a:defRPr sz="1400" b="0">
                  <a:latin typeface="Roboto Light"/>
                  <a:ea typeface="+mj-ea"/>
                  <a:cs typeface="Roboto Light"/>
                </a:defRPr>
              </a:lvl1pPr>
            </a:lstStyle>
            <a:p>
              <a:r>
                <a:rPr lang="en-US" dirty="0"/>
                <a:t>Set Reasonable Expectations</a:t>
              </a:r>
              <a:endParaRPr lang="en-US" dirty="0"/>
            </a:p>
          </p:txBody>
        </p:sp>
        <p:grpSp>
          <p:nvGrpSpPr>
            <p:cNvPr id="14" name="Group 13"/>
            <p:cNvGrpSpPr/>
            <p:nvPr/>
          </p:nvGrpSpPr>
          <p:grpSpPr>
            <a:xfrm>
              <a:off x="1132914" y="1065956"/>
              <a:ext cx="502920" cy="510909"/>
              <a:chOff x="440024" y="1012921"/>
              <a:chExt cx="502920" cy="510909"/>
            </a:xfrm>
          </p:grpSpPr>
          <p:sp>
            <p:nvSpPr>
              <p:cNvPr id="15" name="Oval 14"/>
              <p:cNvSpPr/>
              <p:nvPr/>
            </p:nvSpPr>
            <p:spPr>
              <a:xfrm>
                <a:off x="440024" y="1016915"/>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Shape 8841"/>
              <p:cNvSpPr/>
              <p:nvPr/>
            </p:nvSpPr>
            <p:spPr>
              <a:xfrm>
                <a:off x="449168" y="1012921"/>
                <a:ext cx="484632" cy="51090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smtClean="0">
                    <a:solidFill>
                      <a:srgbClr val="FC395B"/>
                    </a:solidFill>
                    <a:latin typeface="Roboto Black" panose="02000000000000000000" pitchFamily="2" charset="0"/>
                    <a:ea typeface="Roboto Black" panose="02000000000000000000" pitchFamily="2" charset="0"/>
                  </a:rPr>
                  <a:t>1</a:t>
                </a:r>
                <a:endParaRPr lang="en-US" sz="1400" dirty="0">
                  <a:solidFill>
                    <a:srgbClr val="FC395B"/>
                  </a:solidFill>
                  <a:latin typeface="Roboto Black" panose="02000000000000000000" pitchFamily="2" charset="0"/>
                  <a:ea typeface="Roboto Black" panose="02000000000000000000" pitchFamily="2" charset="0"/>
                </a:endParaRPr>
              </a:p>
            </p:txBody>
          </p:sp>
        </p:grpSp>
      </p:grpSp>
      <p:grpSp>
        <p:nvGrpSpPr>
          <p:cNvPr id="8" name="Group 7"/>
          <p:cNvGrpSpPr/>
          <p:nvPr/>
        </p:nvGrpSpPr>
        <p:grpSpPr>
          <a:xfrm>
            <a:off x="6553200" y="1065956"/>
            <a:ext cx="2395799" cy="1171608"/>
            <a:chOff x="5559931" y="1065956"/>
            <a:chExt cx="2395799" cy="1171608"/>
          </a:xfrm>
        </p:grpSpPr>
        <p:sp>
          <p:nvSpPr>
            <p:cNvPr id="21" name="Title 1"/>
            <p:cNvSpPr txBox="1">
              <a:spLocks/>
            </p:cNvSpPr>
            <p:nvPr/>
          </p:nvSpPr>
          <p:spPr>
            <a:xfrm>
              <a:off x="5559931" y="1667977"/>
              <a:ext cx="2395799" cy="569587"/>
            </a:xfrm>
            <a:prstGeom prst="rect">
              <a:avLst/>
            </a:prstGeom>
          </p:spPr>
          <p:txBody>
            <a:bodyPr vert="horz" lIns="91440" tIns="45720" rIns="91440" bIns="45720" rtlCol="0" anchor="ctr">
              <a:noAutofit/>
            </a:bodyPr>
            <a:lstStyle>
              <a:defPPr>
                <a:defRPr lang="en-US"/>
              </a:defPPr>
              <a:lvl1pPr algn="ctr" defTabSz="457200">
                <a:spcBef>
                  <a:spcPct val="0"/>
                </a:spcBef>
                <a:buNone/>
                <a:defRPr b="0">
                  <a:latin typeface="Roboto Light"/>
                  <a:ea typeface="+mj-ea"/>
                  <a:cs typeface="Roboto Light"/>
                </a:defRPr>
              </a:lvl1pPr>
            </a:lstStyle>
            <a:p>
              <a:pPr algn="l"/>
              <a:r>
                <a:rPr lang="en-US" sz="1400" dirty="0" smtClean="0"/>
                <a:t>Support Critical thinking and civil behavior</a:t>
              </a:r>
              <a:endParaRPr lang="en-US" sz="1400" dirty="0"/>
            </a:p>
          </p:txBody>
        </p:sp>
        <p:grpSp>
          <p:nvGrpSpPr>
            <p:cNvPr id="22" name="Group 21"/>
            <p:cNvGrpSpPr/>
            <p:nvPr/>
          </p:nvGrpSpPr>
          <p:grpSpPr>
            <a:xfrm>
              <a:off x="6506370" y="1065956"/>
              <a:ext cx="502920" cy="502920"/>
              <a:chOff x="884745" y="1609410"/>
              <a:chExt cx="502920" cy="502920"/>
            </a:xfrm>
          </p:grpSpPr>
          <p:sp>
            <p:nvSpPr>
              <p:cNvPr id="23" name="Oval 22"/>
              <p:cNvSpPr/>
              <p:nvPr/>
            </p:nvSpPr>
            <p:spPr>
              <a:xfrm>
                <a:off x="884745"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Shape 8841"/>
              <p:cNvSpPr/>
              <p:nvPr/>
            </p:nvSpPr>
            <p:spPr>
              <a:xfrm>
                <a:off x="893889"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smtClean="0">
                    <a:solidFill>
                      <a:srgbClr val="18B96E"/>
                    </a:solidFill>
                    <a:latin typeface="Roboto Black" panose="02000000000000000000" pitchFamily="2" charset="0"/>
                    <a:ea typeface="Roboto Black" panose="02000000000000000000" pitchFamily="2" charset="0"/>
                    <a:cs typeface="+mn-cs"/>
                  </a:rPr>
                  <a:t>3</a:t>
                </a:r>
                <a:endParaRPr lang="en-US" sz="2400" dirty="0">
                  <a:solidFill>
                    <a:srgbClr val="18B96E"/>
                  </a:solidFill>
                  <a:latin typeface="Roboto Black" panose="02000000000000000000" pitchFamily="2" charset="0"/>
                  <a:ea typeface="Roboto Black" panose="02000000000000000000" pitchFamily="2" charset="0"/>
                  <a:cs typeface="+mn-cs"/>
                </a:endParaRPr>
              </a:p>
            </p:txBody>
          </p:sp>
        </p:grpSp>
      </p:grpSp>
      <p:grpSp>
        <p:nvGrpSpPr>
          <p:cNvPr id="9" name="Group 8"/>
          <p:cNvGrpSpPr/>
          <p:nvPr/>
        </p:nvGrpSpPr>
        <p:grpSpPr>
          <a:xfrm>
            <a:off x="1677745" y="2910376"/>
            <a:ext cx="2545079" cy="940689"/>
            <a:chOff x="8229600" y="1065956"/>
            <a:chExt cx="2545079" cy="940689"/>
          </a:xfrm>
        </p:grpSpPr>
        <p:sp>
          <p:nvSpPr>
            <p:cNvPr id="26" name="Title 1"/>
            <p:cNvSpPr txBox="1">
              <a:spLocks/>
            </p:cNvSpPr>
            <p:nvPr/>
          </p:nvSpPr>
          <p:spPr>
            <a:xfrm>
              <a:off x="8229600" y="1667977"/>
              <a:ext cx="2545079" cy="338668"/>
            </a:xfrm>
            <a:prstGeom prst="rect">
              <a:avLst/>
            </a:prstGeom>
          </p:spPr>
          <p:txBody>
            <a:bodyPr vert="horz" lIns="91440" tIns="45720" rIns="91440" bIns="45720" rtlCol="0" anchor="ctr">
              <a:noAutofit/>
            </a:bodyPr>
            <a:lstStyle>
              <a:defPPr>
                <a:defRPr lang="en-US"/>
              </a:defPPr>
              <a:lvl1pPr defTabSz="457200">
                <a:spcBef>
                  <a:spcPct val="0"/>
                </a:spcBef>
                <a:buNone/>
                <a:defRPr sz="1400" b="0">
                  <a:latin typeface="Roboto Light"/>
                  <a:ea typeface="+mj-ea"/>
                  <a:cs typeface="Roboto Light"/>
                </a:defRPr>
              </a:lvl1pPr>
            </a:lstStyle>
            <a:p>
              <a:r>
                <a:rPr lang="en-US" dirty="0"/>
                <a:t>Require Internet use in a high-traffic place</a:t>
              </a:r>
              <a:endParaRPr lang="en-US" dirty="0"/>
            </a:p>
          </p:txBody>
        </p:sp>
        <p:grpSp>
          <p:nvGrpSpPr>
            <p:cNvPr id="27" name="Group 26"/>
            <p:cNvGrpSpPr/>
            <p:nvPr/>
          </p:nvGrpSpPr>
          <p:grpSpPr>
            <a:xfrm>
              <a:off x="9250679" y="1065956"/>
              <a:ext cx="502920" cy="502920"/>
              <a:chOff x="1681909" y="1609410"/>
              <a:chExt cx="502920" cy="502920"/>
            </a:xfrm>
          </p:grpSpPr>
          <p:sp>
            <p:nvSpPr>
              <p:cNvPr id="28" name="Oval 27"/>
              <p:cNvSpPr/>
              <p:nvPr/>
            </p:nvSpPr>
            <p:spPr>
              <a:xfrm>
                <a:off x="1681909"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Shape 8841"/>
              <p:cNvSpPr/>
              <p:nvPr/>
            </p:nvSpPr>
            <p:spPr>
              <a:xfrm>
                <a:off x="1691053"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smtClean="0">
                    <a:solidFill>
                      <a:srgbClr val="FB7545"/>
                    </a:solidFill>
                    <a:latin typeface="Roboto Black" panose="02000000000000000000" pitchFamily="2" charset="0"/>
                    <a:ea typeface="Roboto Black" panose="02000000000000000000" pitchFamily="2" charset="0"/>
                    <a:cs typeface="+mn-cs"/>
                  </a:rPr>
                  <a:t>4</a:t>
                </a:r>
                <a:endParaRPr lang="en-US" sz="2400" dirty="0">
                  <a:solidFill>
                    <a:srgbClr val="FB7545"/>
                  </a:solidFill>
                  <a:latin typeface="Roboto Black" panose="02000000000000000000" pitchFamily="2" charset="0"/>
                  <a:ea typeface="Roboto Black" panose="02000000000000000000" pitchFamily="2" charset="0"/>
                  <a:cs typeface="+mn-cs"/>
                </a:endParaRPr>
              </a:p>
            </p:txBody>
          </p:sp>
        </p:grpSp>
      </p:grpSp>
      <p:grpSp>
        <p:nvGrpSpPr>
          <p:cNvPr id="10" name="Group 9"/>
          <p:cNvGrpSpPr/>
          <p:nvPr/>
        </p:nvGrpSpPr>
        <p:grpSpPr>
          <a:xfrm>
            <a:off x="5004916" y="2910376"/>
            <a:ext cx="2348054" cy="940689"/>
            <a:chOff x="10923043" y="1065956"/>
            <a:chExt cx="2348054" cy="940689"/>
          </a:xfrm>
        </p:grpSpPr>
        <p:sp>
          <p:nvSpPr>
            <p:cNvPr id="31" name="Title 1"/>
            <p:cNvSpPr txBox="1">
              <a:spLocks/>
            </p:cNvSpPr>
            <p:nvPr/>
          </p:nvSpPr>
          <p:spPr>
            <a:xfrm>
              <a:off x="10923043" y="1667977"/>
              <a:ext cx="2348054" cy="338668"/>
            </a:xfrm>
            <a:prstGeom prst="rect">
              <a:avLst/>
            </a:prstGeom>
          </p:spPr>
          <p:txBody>
            <a:bodyPr vert="horz" lIns="91440" tIns="45720" rIns="91440" bIns="45720" rtlCol="0" anchor="ctr">
              <a:noAutofit/>
            </a:bodyPr>
            <a:lstStyle>
              <a:defPPr>
                <a:defRPr lang="en-US"/>
              </a:defPPr>
              <a:lvl1pPr defTabSz="457200">
                <a:spcBef>
                  <a:spcPct val="0"/>
                </a:spcBef>
                <a:buNone/>
                <a:defRPr sz="1400" b="0">
                  <a:latin typeface="Roboto Light"/>
                  <a:ea typeface="+mj-ea"/>
                  <a:cs typeface="Roboto Light"/>
                </a:defRPr>
              </a:lvl1pPr>
            </a:lstStyle>
            <a:p>
              <a:r>
                <a:rPr lang="en-US" dirty="0"/>
                <a:t>Get your kids to share</a:t>
              </a:r>
              <a:endParaRPr lang="en-US" dirty="0"/>
            </a:p>
          </p:txBody>
        </p:sp>
        <p:grpSp>
          <p:nvGrpSpPr>
            <p:cNvPr id="32" name="Group 31"/>
            <p:cNvGrpSpPr/>
            <p:nvPr/>
          </p:nvGrpSpPr>
          <p:grpSpPr>
            <a:xfrm>
              <a:off x="11845610" y="1065956"/>
              <a:ext cx="502920" cy="502920"/>
              <a:chOff x="2441142" y="1609410"/>
              <a:chExt cx="502920" cy="502920"/>
            </a:xfrm>
          </p:grpSpPr>
          <p:sp>
            <p:nvSpPr>
              <p:cNvPr id="33" name="Oval 32"/>
              <p:cNvSpPr/>
              <p:nvPr/>
            </p:nvSpPr>
            <p:spPr>
              <a:xfrm>
                <a:off x="2441142" y="1609410"/>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Shape 8841"/>
              <p:cNvSpPr/>
              <p:nvPr/>
            </p:nvSpPr>
            <p:spPr>
              <a:xfrm>
                <a:off x="2450286" y="1624908"/>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smtClean="0">
                    <a:solidFill>
                      <a:srgbClr val="90D049"/>
                    </a:solidFill>
                    <a:latin typeface="Roboto Black" panose="02000000000000000000" pitchFamily="2" charset="0"/>
                    <a:ea typeface="Roboto Black" panose="02000000000000000000" pitchFamily="2" charset="0"/>
                    <a:cs typeface="+mn-cs"/>
                  </a:rPr>
                  <a:t>5</a:t>
                </a:r>
                <a:endParaRPr lang="en-US" sz="2400" dirty="0">
                  <a:solidFill>
                    <a:srgbClr val="90D049"/>
                  </a:solidFill>
                  <a:latin typeface="Roboto Black" panose="02000000000000000000" pitchFamily="2" charset="0"/>
                  <a:ea typeface="Roboto Black" panose="02000000000000000000" pitchFamily="2" charset="0"/>
                  <a:cs typeface="+mn-cs"/>
                </a:endParaRPr>
              </a:p>
            </p:txBody>
          </p:sp>
        </p:grpSp>
      </p:grpSp>
      <p:grpSp>
        <p:nvGrpSpPr>
          <p:cNvPr id="7" name="Group 6"/>
          <p:cNvGrpSpPr/>
          <p:nvPr/>
        </p:nvGrpSpPr>
        <p:grpSpPr>
          <a:xfrm>
            <a:off x="3477454" y="1065956"/>
            <a:ext cx="2258666" cy="1182170"/>
            <a:chOff x="2863201" y="1065956"/>
            <a:chExt cx="2258666" cy="1182170"/>
          </a:xfrm>
        </p:grpSpPr>
        <p:sp>
          <p:nvSpPr>
            <p:cNvPr id="36" name="Title 1"/>
            <p:cNvSpPr txBox="1">
              <a:spLocks/>
            </p:cNvSpPr>
            <p:nvPr/>
          </p:nvSpPr>
          <p:spPr>
            <a:xfrm>
              <a:off x="2863201" y="1667977"/>
              <a:ext cx="2258666" cy="580149"/>
            </a:xfrm>
            <a:prstGeom prst="rect">
              <a:avLst/>
            </a:prstGeom>
          </p:spPr>
          <p:txBody>
            <a:bodyPr vert="horz" lIns="91440" tIns="45720" rIns="91440" bIns="45720" rtlCol="0" anchor="ctr">
              <a:noAutofit/>
            </a:bodyPr>
            <a:lstStyle>
              <a:defPPr>
                <a:defRPr lang="en-US"/>
              </a:defPPr>
              <a:lvl1pPr defTabSz="457200">
                <a:spcBef>
                  <a:spcPct val="0"/>
                </a:spcBef>
                <a:buNone/>
                <a:defRPr sz="1400" b="0">
                  <a:latin typeface="Roboto Light"/>
                  <a:ea typeface="+mj-ea"/>
                  <a:cs typeface="Roboto Light"/>
                </a:defRPr>
              </a:lvl1pPr>
            </a:lstStyle>
            <a:p>
              <a:r>
                <a:rPr lang="en-US" dirty="0"/>
                <a:t>Talk with your kids about how they use services</a:t>
              </a:r>
              <a:endParaRPr lang="en-US" dirty="0"/>
            </a:p>
          </p:txBody>
        </p:sp>
        <p:grpSp>
          <p:nvGrpSpPr>
            <p:cNvPr id="37" name="Group 36"/>
            <p:cNvGrpSpPr/>
            <p:nvPr/>
          </p:nvGrpSpPr>
          <p:grpSpPr>
            <a:xfrm>
              <a:off x="3741074" y="1065956"/>
              <a:ext cx="502920" cy="502920"/>
              <a:chOff x="3399237" y="1644852"/>
              <a:chExt cx="502920" cy="502920"/>
            </a:xfrm>
          </p:grpSpPr>
          <p:sp>
            <p:nvSpPr>
              <p:cNvPr id="38" name="Oval 37"/>
              <p:cNvSpPr/>
              <p:nvPr/>
            </p:nvSpPr>
            <p:spPr>
              <a:xfrm>
                <a:off x="3399237" y="1644852"/>
                <a:ext cx="502920" cy="502920"/>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Shape 8841"/>
              <p:cNvSpPr/>
              <p:nvPr/>
            </p:nvSpPr>
            <p:spPr>
              <a:xfrm>
                <a:off x="3408381" y="1660350"/>
                <a:ext cx="484632"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smtClean="0">
                    <a:solidFill>
                      <a:srgbClr val="E9C944"/>
                    </a:solidFill>
                    <a:latin typeface="Roboto Black" panose="02000000000000000000" pitchFamily="2" charset="0"/>
                    <a:ea typeface="Roboto Black" panose="02000000000000000000" pitchFamily="2" charset="0"/>
                    <a:cs typeface="+mn-cs"/>
                  </a:rPr>
                  <a:t>2</a:t>
                </a:r>
                <a:endParaRPr lang="en-US" sz="2400" dirty="0">
                  <a:solidFill>
                    <a:srgbClr val="E9C944"/>
                  </a:solidFill>
                  <a:latin typeface="Roboto Black" panose="02000000000000000000" pitchFamily="2" charset="0"/>
                  <a:ea typeface="Roboto Black" panose="02000000000000000000" pitchFamily="2" charset="0"/>
                  <a:cs typeface="+mn-cs"/>
                </a:endParaRPr>
              </a:p>
            </p:txBody>
          </p:sp>
        </p:grpSp>
      </p:grpSp>
    </p:spTree>
    <p:extLst>
      <p:ext uri="{BB962C8B-B14F-4D97-AF65-F5344CB8AC3E}">
        <p14:creationId xmlns:p14="http://schemas.microsoft.com/office/powerpoint/2010/main" val="16959504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Digital guardians</a:t>
            </a:r>
            <a:endParaRPr lang="en-US" dirty="0"/>
          </a:p>
        </p:txBody>
      </p:sp>
      <p:sp>
        <p:nvSpPr>
          <p:cNvPr id="4" name="Content Placeholder 3"/>
          <p:cNvSpPr>
            <a:spLocks noGrp="1"/>
          </p:cNvSpPr>
          <p:nvPr>
            <p:ph idx="1"/>
          </p:nvPr>
        </p:nvSpPr>
        <p:spPr/>
        <p:txBody>
          <a:bodyPr>
            <a:normAutofit fontScale="92500" lnSpcReduction="10000"/>
          </a:bodyPr>
          <a:lstStyle/>
          <a:p>
            <a:r>
              <a:rPr lang="en-US" dirty="0" smtClean="0"/>
              <a:t>? DO I need this?</a:t>
            </a:r>
          </a:p>
          <a:p>
            <a:r>
              <a:rPr lang="en-US" dirty="0"/>
              <a:t>How do we manage our children's digital persona?</a:t>
            </a:r>
          </a:p>
          <a:p>
            <a:r>
              <a:rPr lang="en-US" dirty="0"/>
              <a:t>    - Do you put pictures and names of children on public websites</a:t>
            </a:r>
          </a:p>
          <a:p>
            <a:r>
              <a:rPr lang="en-US" dirty="0"/>
              <a:t>    - How do you communicate about your children to others</a:t>
            </a:r>
          </a:p>
          <a:p>
            <a:r>
              <a:rPr lang="en-US" dirty="0"/>
              <a:t>    - Do you reserve digital domains for your children?</a:t>
            </a:r>
          </a:p>
          <a:p>
            <a:r>
              <a:rPr lang="en-US" dirty="0"/>
              <a:t>    - Can we give our children a leg up on creating an easily identifiable digital persona?</a:t>
            </a:r>
          </a:p>
          <a:p>
            <a:r>
              <a:rPr lang="en-US" dirty="0"/>
              <a:t>        </a:t>
            </a:r>
            <a:r>
              <a:rPr lang="en-US" dirty="0" smtClean="0"/>
              <a:t>Squat </a:t>
            </a:r>
            <a:r>
              <a:rPr lang="en-US" dirty="0"/>
              <a:t>on accounts?</a:t>
            </a:r>
          </a:p>
          <a:p>
            <a:r>
              <a:rPr lang="en-US" dirty="0"/>
              <a:t>    - TODO: Some other services which are ephemeral like Snapchat which deletes messages</a:t>
            </a:r>
          </a:p>
          <a:p>
            <a:r>
              <a:rPr lang="en-US" dirty="0"/>
              <a:t>* Personal Privacy refers to you kid's online reputation</a:t>
            </a:r>
          </a:p>
          <a:p>
            <a:r>
              <a:rPr lang="en-US" dirty="0"/>
              <a:t>* Consumer Privacy refers to data companies can collect about your kids during online interactions and transactions</a:t>
            </a:r>
          </a:p>
          <a:p>
            <a:r>
              <a:rPr lang="en-US" dirty="0"/>
              <a:t>* Use strict privacy settings in apps and websites</a:t>
            </a:r>
          </a:p>
          <a:p>
            <a:r>
              <a:rPr lang="en-US" dirty="0"/>
              <a:t>* Know your kids passwords to social media sites</a:t>
            </a:r>
          </a:p>
          <a:p>
            <a:r>
              <a:rPr lang="en-US" dirty="0"/>
              <a:t>* Teach kids to be aware of personal information they are giving away online</a:t>
            </a:r>
          </a:p>
          <a:p>
            <a:r>
              <a:rPr lang="en-US" dirty="0"/>
              <a:t>* The Children's Online Privacy Protection Act, prevents kid-targeted websites and apps from collecting data on kids younger than 13 without parental consent</a:t>
            </a:r>
          </a:p>
          <a:p>
            <a:r>
              <a:rPr lang="en-US" dirty="0"/>
              <a:t>* Never let kid share name, school's name, </a:t>
            </a:r>
            <a:r>
              <a:rPr lang="en-US" dirty="0" err="1"/>
              <a:t>age,phone</a:t>
            </a:r>
            <a:r>
              <a:rPr lang="en-US" dirty="0"/>
              <a:t> number, email, home address with strangers</a:t>
            </a:r>
          </a:p>
          <a:p>
            <a:r>
              <a:rPr lang="en-US" dirty="0"/>
              <a:t>* Never open email from </a:t>
            </a:r>
            <a:r>
              <a:rPr lang="en-US" dirty="0" smtClean="0"/>
              <a:t>strangers</a:t>
            </a:r>
          </a:p>
          <a:p>
            <a:r>
              <a:rPr lang="en-US" dirty="0" smtClean="0"/>
              <a:t>Family Educational Rights and Privacy Act – FERPA – protects  the privacy of student education records</a:t>
            </a:r>
          </a:p>
        </p:txBody>
      </p:sp>
    </p:spTree>
    <p:extLst>
      <p:ext uri="{BB962C8B-B14F-4D97-AF65-F5344CB8AC3E}">
        <p14:creationId xmlns:p14="http://schemas.microsoft.com/office/powerpoint/2010/main" val="2944151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34" y="273360"/>
            <a:ext cx="5790526" cy="422542"/>
          </a:xfrm>
          <a:solidFill>
            <a:schemeClr val="accent6"/>
          </a:solidFill>
          <a:ln>
            <a:solidFill>
              <a:schemeClr val="accent6"/>
            </a:solidFill>
          </a:ln>
        </p:spPr>
        <p:txBody>
          <a:bodyPr/>
          <a:lstStyle/>
          <a:p>
            <a:r>
              <a:rPr lang="en-US" dirty="0" smtClean="0">
                <a:solidFill>
                  <a:schemeClr val="bg1"/>
                </a:solidFill>
              </a:rPr>
              <a:t>Techniques</a:t>
            </a:r>
            <a:endParaRPr lang="en-US" dirty="0">
              <a:solidFill>
                <a:schemeClr val="bg1"/>
              </a:solidFill>
            </a:endParaRPr>
          </a:p>
        </p:txBody>
      </p:sp>
      <p:sp>
        <p:nvSpPr>
          <p:cNvPr id="14" name="Rectangle 13"/>
          <p:cNvSpPr/>
          <p:nvPr/>
        </p:nvSpPr>
        <p:spPr>
          <a:xfrm>
            <a:off x="7498080"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49440"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595360" y="274319"/>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0" y="192244"/>
            <a:ext cx="595035" cy="584775"/>
            <a:chOff x="-96730" y="194743"/>
            <a:chExt cx="595035" cy="584775"/>
          </a:xfrm>
        </p:grpSpPr>
        <p:sp>
          <p:nvSpPr>
            <p:cNvPr id="13" name="Rectangle 12"/>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96730" y="194743"/>
              <a:ext cx="595035" cy="584775"/>
            </a:xfrm>
            <a:prstGeom prst="rect">
              <a:avLst/>
            </a:prstGeom>
            <a:solidFill>
              <a:schemeClr val="accent6"/>
            </a:solidFill>
            <a:ln>
              <a:solidFill>
                <a:schemeClr val="accent6"/>
              </a:solidFill>
            </a:ln>
          </p:spPr>
          <p:txBody>
            <a:bodyPr wrap="none" lIns="91440" tIns="45720" rIns="91440" bIns="45720">
              <a:spAutoFit/>
            </a:bodyPr>
            <a:lstStyle/>
            <a:p>
              <a:pPr algn="ctr"/>
              <a:r>
                <a:rPr lang="en-US" sz="3200" dirty="0">
                  <a:ln w="0"/>
                  <a:solidFill>
                    <a:schemeClr val="bg1"/>
                  </a:solidFill>
                  <a:latin typeface="FontAwesome" pitchFamily="2" charset="0"/>
                </a:rPr>
                <a:t></a:t>
              </a:r>
            </a:p>
          </p:txBody>
        </p:sp>
      </p:grpSp>
      <p:sp>
        <p:nvSpPr>
          <p:cNvPr id="20" name="Rectangle 19"/>
          <p:cNvSpPr/>
          <p:nvPr/>
        </p:nvSpPr>
        <p:spPr>
          <a:xfrm>
            <a:off x="6393180"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34" y="971550"/>
            <a:ext cx="2400300" cy="3200400"/>
          </a:xfrm>
          <a:prstGeom prst="rect">
            <a:avLst/>
          </a:prstGeom>
        </p:spPr>
      </p:pic>
      <p:sp>
        <p:nvSpPr>
          <p:cNvPr id="21" name="TextBox 20"/>
          <p:cNvSpPr txBox="1"/>
          <p:nvPr/>
        </p:nvSpPr>
        <p:spPr>
          <a:xfrm>
            <a:off x="3810000" y="971550"/>
            <a:ext cx="5059680" cy="3200400"/>
          </a:xfrm>
          <a:prstGeom prst="rect">
            <a:avLst/>
          </a:prstGeom>
        </p:spPr>
        <p:txBody>
          <a:bodyPr vert="horz" wrap="square" lIns="91430" tIns="45715" rIns="91430" bIns="45715" rtlCol="0" anchor="t">
            <a:normAutofit/>
          </a:bodyPr>
          <a:lstStyle/>
          <a:p>
            <a:r>
              <a:rPr lang="en-US" sz="2400" b="1" dirty="0" smtClean="0">
                <a:latin typeface="Roboto Light" panose="02000000000000000000" pitchFamily="2" charset="0"/>
                <a:ea typeface="Roboto Light" panose="02000000000000000000" pitchFamily="2" charset="0"/>
              </a:rPr>
              <a:t>Benefit</a:t>
            </a:r>
          </a:p>
          <a:p>
            <a:pPr marL="342900" indent="-34290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Very precise</a:t>
            </a:r>
          </a:p>
          <a:p>
            <a:pPr marL="342900" indent="-342900">
              <a:buFont typeface="+mj-lt"/>
              <a:buAutoNum type="arabicPeriod"/>
            </a:pPr>
            <a:endParaRPr lang="en-US" dirty="0">
              <a:latin typeface="Roboto Light" panose="02000000000000000000" pitchFamily="2" charset="0"/>
              <a:ea typeface="Roboto Light" panose="02000000000000000000" pitchFamily="2" charset="0"/>
            </a:endParaRPr>
          </a:p>
          <a:p>
            <a:pPr marL="342900" indent="-342900">
              <a:buFont typeface="+mj-lt"/>
              <a:buAutoNum type="arabicPeriod"/>
            </a:pPr>
            <a:endParaRPr lang="en-US" dirty="0" smtClean="0">
              <a:latin typeface="Roboto Light" panose="02000000000000000000" pitchFamily="2" charset="0"/>
              <a:ea typeface="Roboto Light" panose="02000000000000000000" pitchFamily="2" charset="0"/>
            </a:endParaRPr>
          </a:p>
          <a:p>
            <a:r>
              <a:rPr lang="en-US" sz="2400" b="1" dirty="0" smtClean="0">
                <a:latin typeface="Roboto Light" panose="02000000000000000000" pitchFamily="2" charset="0"/>
                <a:ea typeface="Roboto Light" panose="02000000000000000000" pitchFamily="2" charset="0"/>
              </a:rPr>
              <a:t>Drawbacks</a:t>
            </a:r>
            <a:endParaRPr lang="en-US" sz="2400" b="1" dirty="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Need head control and finger control</a:t>
            </a:r>
          </a:p>
          <a:p>
            <a:pPr marL="285750" indent="-285750">
              <a:buFont typeface="Arial" panose="020B0604020202020204" pitchFamily="34" charset="0"/>
              <a:buChar char="•"/>
            </a:pPr>
            <a:r>
              <a:rPr lang="en-US" dirty="0" smtClean="0">
                <a:latin typeface="Roboto Light" panose="02000000000000000000" pitchFamily="2" charset="0"/>
                <a:ea typeface="Roboto Light" panose="02000000000000000000" pitchFamily="2" charset="0"/>
              </a:rPr>
              <a:t>Realization the baby knows more than you</a:t>
            </a:r>
          </a:p>
          <a:p>
            <a:pPr marL="342900" indent="-342900">
              <a:buFont typeface="+mj-lt"/>
              <a:buAutoNum type="arabicPeriod"/>
            </a:pPr>
            <a:endParaRPr lang="en-US" dirty="0"/>
          </a:p>
          <a:p>
            <a:endParaRPr lang="en-US" dirty="0" smtClean="0"/>
          </a:p>
        </p:txBody>
      </p:sp>
    </p:spTree>
    <p:extLst>
      <p:ext uri="{BB962C8B-B14F-4D97-AF65-F5344CB8AC3E}">
        <p14:creationId xmlns:p14="http://schemas.microsoft.com/office/powerpoint/2010/main" val="18844346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Teaching Our Kids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4" y="362043"/>
            <a:ext cx="1656672" cy="1573306"/>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6095492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Technology do we let our kids use?</a:t>
            </a:r>
            <a:endParaRPr lang="en-US" dirty="0"/>
          </a:p>
        </p:txBody>
      </p:sp>
      <p:sp>
        <p:nvSpPr>
          <p:cNvPr id="3" name="Content Placeholder 2"/>
          <p:cNvSpPr>
            <a:spLocks noGrp="1"/>
          </p:cNvSpPr>
          <p:nvPr>
            <p:ph idx="1"/>
          </p:nvPr>
        </p:nvSpPr>
        <p:spPr>
          <a:xfrm>
            <a:off x="457200" y="1200152"/>
            <a:ext cx="3962400" cy="2962627"/>
          </a:xfrm>
        </p:spPr>
        <p:txBody>
          <a:bodyPr/>
          <a:lstStyle/>
          <a:p>
            <a:r>
              <a:rPr lang="en-US" dirty="0" smtClean="0"/>
              <a:t>Educational Apps</a:t>
            </a:r>
          </a:p>
          <a:p>
            <a:r>
              <a:rPr lang="en-US" dirty="0" smtClean="0"/>
              <a:t>Movies which are educational</a:t>
            </a:r>
          </a:p>
          <a:p>
            <a:r>
              <a:rPr lang="en-US" dirty="0" smtClean="0"/>
              <a:t>Learning is good there are lots of app which foster learning</a:t>
            </a:r>
          </a:p>
          <a:p>
            <a:pPr lvl="1"/>
            <a:r>
              <a:rPr lang="en-US" dirty="0" smtClean="0"/>
              <a:t>Very Innovative Apps </a:t>
            </a:r>
          </a:p>
          <a:p>
            <a:pPr lvl="1"/>
            <a:r>
              <a:rPr lang="en-US" dirty="0" smtClean="0"/>
              <a:t>Originator app creator</a:t>
            </a:r>
          </a:p>
          <a:p>
            <a:pPr lvl="1"/>
            <a:r>
              <a:rPr lang="en-US" dirty="0" err="1" smtClean="0"/>
              <a:t>Toca</a:t>
            </a:r>
            <a:r>
              <a:rPr lang="en-US" dirty="0" smtClean="0"/>
              <a:t> Boca</a:t>
            </a:r>
          </a:p>
          <a:p>
            <a:r>
              <a:rPr lang="en-US" dirty="0" smtClean="0"/>
              <a:t>Programming apps </a:t>
            </a:r>
          </a:p>
          <a:p>
            <a:pPr lvl="1"/>
            <a:r>
              <a:rPr lang="en-US" dirty="0" err="1" smtClean="0"/>
              <a:t>Kodables</a:t>
            </a:r>
            <a:endParaRPr lang="en-US" dirty="0" smtClean="0"/>
          </a:p>
          <a:p>
            <a:pPr lvl="1"/>
            <a:r>
              <a:rPr lang="en-US" dirty="0" smtClean="0"/>
              <a:t>Scratch</a:t>
            </a:r>
          </a:p>
          <a:p>
            <a:pPr lvl="1"/>
            <a:r>
              <a:rPr lang="en-US" dirty="0" smtClean="0"/>
              <a:t>Hopscotch</a:t>
            </a:r>
          </a:p>
          <a:p>
            <a:pPr lvl="1"/>
            <a:r>
              <a:rPr lang="en-US" dirty="0" smtClean="0"/>
              <a:t>Daisy the Dinosaur</a:t>
            </a:r>
          </a:p>
          <a:p>
            <a:pPr lvl="1"/>
            <a:r>
              <a:rPr lang="en-US" dirty="0" err="1" smtClean="0"/>
              <a:t>Tynker</a:t>
            </a:r>
            <a:endParaRPr lang="en-US" dirty="0" smtClean="0"/>
          </a:p>
          <a:p>
            <a:pPr lvl="1"/>
            <a:r>
              <a:rPr lang="en-US" dirty="0" smtClean="0"/>
              <a:t>Move the Turtle</a:t>
            </a:r>
          </a:p>
          <a:p>
            <a:r>
              <a:rPr lang="en-US" dirty="0" smtClean="0"/>
              <a:t>New Ways of interacting</a:t>
            </a:r>
          </a:p>
          <a:p>
            <a:pPr lvl="1"/>
            <a:r>
              <a:rPr lang="en-US" dirty="0" smtClean="0"/>
              <a:t>Physiology, skeletal, circulatory</a:t>
            </a:r>
          </a:p>
          <a:p>
            <a:pPr lvl="1"/>
            <a:endParaRPr lang="en-US" dirty="0" smtClean="0"/>
          </a:p>
          <a:p>
            <a:pPr lvl="1"/>
            <a:endParaRPr lang="en-US" dirty="0"/>
          </a:p>
        </p:txBody>
      </p:sp>
      <p:sp>
        <p:nvSpPr>
          <p:cNvPr id="4" name="TextBox 3"/>
          <p:cNvSpPr txBox="1"/>
          <p:nvPr/>
        </p:nvSpPr>
        <p:spPr>
          <a:xfrm>
            <a:off x="5105400" y="1352550"/>
            <a:ext cx="3505200" cy="2819400"/>
          </a:xfrm>
          <a:prstGeom prst="rect">
            <a:avLst/>
          </a:prstGeom>
        </p:spPr>
        <p:txBody>
          <a:bodyPr vert="horz" wrap="square" lIns="91430" tIns="45715" rIns="91430" bIns="45715" rtlCol="0">
            <a:normAutofit/>
          </a:bodyPr>
          <a:lstStyle/>
          <a:p>
            <a:r>
              <a:rPr lang="en-US" dirty="0" smtClean="0"/>
              <a:t>Instead of taking the draconian approach to limiting screen time take into consideration the “Consume vs Create” aspect of apps. Or the interesting educational avenues apps take.</a:t>
            </a:r>
            <a:endParaRPr lang="en-US" dirty="0"/>
          </a:p>
        </p:txBody>
      </p:sp>
    </p:spTree>
    <p:extLst>
      <p:ext uri="{BB962C8B-B14F-4D97-AF65-F5344CB8AC3E}">
        <p14:creationId xmlns:p14="http://schemas.microsoft.com/office/powerpoint/2010/main" val="25100970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1044" y="178482"/>
            <a:ext cx="6514315" cy="422542"/>
          </a:xfrm>
          <a:solidFill>
            <a:schemeClr val="accent4"/>
          </a:solidFill>
          <a:ln>
            <a:solidFill>
              <a:schemeClr val="accent4"/>
            </a:solidFill>
          </a:ln>
        </p:spPr>
        <p:txBody>
          <a:bodyPr vert="horz" lIns="91430" tIns="45715" rIns="91430" bIns="45715" rtlCol="0" anchor="ctr">
            <a:normAutofit/>
          </a:bodyPr>
          <a:lstStyle/>
          <a:p>
            <a:r>
              <a:rPr lang="en-US" dirty="0" smtClean="0">
                <a:solidFill>
                  <a:schemeClr val="bg1"/>
                </a:solidFill>
              </a:rPr>
              <a:t>Teaching Our Kids</a:t>
            </a:r>
            <a:endParaRPr lang="en-US" dirty="0">
              <a:solidFill>
                <a:schemeClr val="bg1"/>
              </a:solidFill>
            </a:endParaRPr>
          </a:p>
        </p:txBody>
      </p:sp>
      <p:grpSp>
        <p:nvGrpSpPr>
          <p:cNvPr id="84" name="Group 83"/>
          <p:cNvGrpSpPr/>
          <p:nvPr/>
        </p:nvGrpSpPr>
        <p:grpSpPr>
          <a:xfrm>
            <a:off x="955622" y="678109"/>
            <a:ext cx="1698057" cy="3562197"/>
            <a:chOff x="955622" y="678109"/>
            <a:chExt cx="1698057" cy="3562197"/>
          </a:xfrm>
        </p:grpSpPr>
        <p:sp>
          <p:nvSpPr>
            <p:cNvPr id="8" name="Rounded Rectangle 7"/>
            <p:cNvSpPr/>
            <p:nvPr/>
          </p:nvSpPr>
          <p:spPr>
            <a:xfrm>
              <a:off x="955622"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956907" y="678109"/>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58194" y="1582386"/>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120689"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972170" y="2385018"/>
              <a:ext cx="1674374" cy="60041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HOPSCOTCH</a:t>
              </a:r>
              <a:endParaRPr lang="en-US" sz="1200" b="0" dirty="0"/>
            </a:p>
          </p:txBody>
        </p:sp>
        <p:sp>
          <p:nvSpPr>
            <p:cNvPr id="14" name="TextBox 13"/>
            <p:cNvSpPr txBox="1"/>
            <p:nvPr/>
          </p:nvSpPr>
          <p:spPr>
            <a:xfrm>
              <a:off x="1048870" y="3035903"/>
              <a:ext cx="1554441" cy="646331"/>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3"/>
                </a:rPr>
                <a:t>gethopscotch.com</a:t>
              </a:r>
              <a:endParaRPr lang="en-US" sz="1000" dirty="0">
                <a:solidFill>
                  <a:schemeClr val="tx2">
                    <a:lumMod val="50000"/>
                  </a:schemeClr>
                </a:solidFill>
                <a:latin typeface="Roboto Light"/>
                <a:cs typeface="Roboto Light"/>
              </a:endParaRPr>
            </a:p>
          </p:txBody>
        </p:sp>
        <p:cxnSp>
          <p:nvCxnSpPr>
            <p:cNvPr id="15" name="Straight Connector 14"/>
            <p:cNvCxnSpPr/>
            <p:nvPr/>
          </p:nvCxnSpPr>
          <p:spPr>
            <a:xfrm>
              <a:off x="955622"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722" y="1066518"/>
              <a:ext cx="930791" cy="930791"/>
            </a:xfrm>
            <a:prstGeom prst="rect">
              <a:avLst/>
            </a:prstGeom>
          </p:spPr>
        </p:pic>
      </p:grpSp>
      <p:grpSp>
        <p:nvGrpSpPr>
          <p:cNvPr id="85" name="Group 84"/>
          <p:cNvGrpSpPr/>
          <p:nvPr/>
        </p:nvGrpSpPr>
        <p:grpSpPr>
          <a:xfrm>
            <a:off x="3739000" y="678109"/>
            <a:ext cx="1698057" cy="3562197"/>
            <a:chOff x="3739000" y="678109"/>
            <a:chExt cx="1698057" cy="3562197"/>
          </a:xfrm>
        </p:grpSpPr>
        <p:sp>
          <p:nvSpPr>
            <p:cNvPr id="32" name="Rounded Rectangle 31"/>
            <p:cNvSpPr/>
            <p:nvPr/>
          </p:nvSpPr>
          <p:spPr>
            <a:xfrm>
              <a:off x="3739000"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740285" y="678109"/>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741572" y="1582386"/>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904067"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itle 1"/>
            <p:cNvSpPr txBox="1">
              <a:spLocks/>
            </p:cNvSpPr>
            <p:nvPr/>
          </p:nvSpPr>
          <p:spPr>
            <a:xfrm>
              <a:off x="3755548" y="2385018"/>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smtClean="0"/>
                <a:t>Kodable</a:t>
              </a:r>
              <a:endParaRPr lang="en-US" sz="1200" b="0" dirty="0"/>
            </a:p>
          </p:txBody>
        </p:sp>
        <p:sp>
          <p:nvSpPr>
            <p:cNvPr id="38" name="TextBox 37"/>
            <p:cNvSpPr txBox="1"/>
            <p:nvPr/>
          </p:nvSpPr>
          <p:spPr>
            <a:xfrm>
              <a:off x="3827929" y="3035903"/>
              <a:ext cx="1566909" cy="830997"/>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5"/>
                </a:rPr>
                <a:t>kodable.com</a:t>
              </a:r>
              <a:endParaRPr lang="en-US" sz="1000" dirty="0">
                <a:solidFill>
                  <a:schemeClr val="tx2">
                    <a:lumMod val="50000"/>
                  </a:schemeClr>
                </a:solidFill>
                <a:latin typeface="Roboto Light"/>
                <a:cs typeface="Roboto Light"/>
              </a:endParaRPr>
            </a:p>
          </p:txBody>
        </p:sp>
        <p:cxnSp>
          <p:nvCxnSpPr>
            <p:cNvPr id="39" name="Straight Connector 38"/>
            <p:cNvCxnSpPr/>
            <p:nvPr/>
          </p:nvCxnSpPr>
          <p:spPr>
            <a:xfrm>
              <a:off x="3739000"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0" name="Picture 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9808" y="1041962"/>
              <a:ext cx="989305" cy="989305"/>
            </a:xfrm>
            <a:prstGeom prst="rect">
              <a:avLst/>
            </a:prstGeom>
          </p:spPr>
        </p:pic>
      </p:grpSp>
      <p:grpSp>
        <p:nvGrpSpPr>
          <p:cNvPr id="86" name="Group 85"/>
          <p:cNvGrpSpPr/>
          <p:nvPr/>
        </p:nvGrpSpPr>
        <p:grpSpPr>
          <a:xfrm>
            <a:off x="6522377" y="635512"/>
            <a:ext cx="1698057" cy="3742789"/>
            <a:chOff x="6522377" y="635512"/>
            <a:chExt cx="1698057" cy="3742789"/>
          </a:xfrm>
        </p:grpSpPr>
        <p:sp>
          <p:nvSpPr>
            <p:cNvPr id="56" name="Rounded Rectangle 55"/>
            <p:cNvSpPr/>
            <p:nvPr/>
          </p:nvSpPr>
          <p:spPr>
            <a:xfrm>
              <a:off x="6522377" y="2236459"/>
              <a:ext cx="1698057" cy="200384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6523662" y="635512"/>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524949" y="1539789"/>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687444" y="799294"/>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itle 1"/>
            <p:cNvSpPr txBox="1">
              <a:spLocks/>
            </p:cNvSpPr>
            <p:nvPr/>
          </p:nvSpPr>
          <p:spPr>
            <a:xfrm>
              <a:off x="6538925" y="2342421"/>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Scratch</a:t>
              </a:r>
            </a:p>
            <a:p>
              <a:pPr algn="ctr"/>
              <a:r>
                <a:rPr lang="en-US" sz="1200" b="0" dirty="0" err="1" smtClean="0"/>
                <a:t>Scratchjr</a:t>
              </a:r>
              <a:endParaRPr lang="en-US" sz="1200" b="0" dirty="0"/>
            </a:p>
          </p:txBody>
        </p:sp>
        <p:sp>
          <p:nvSpPr>
            <p:cNvPr id="62" name="TextBox 61"/>
            <p:cNvSpPr txBox="1"/>
            <p:nvPr/>
          </p:nvSpPr>
          <p:spPr>
            <a:xfrm>
              <a:off x="6606987" y="2993306"/>
              <a:ext cx="1606311" cy="1384995"/>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Android App</a:t>
              </a:r>
            </a:p>
            <a:p>
              <a:pPr>
                <a:lnSpc>
                  <a:spcPct val="120000"/>
                </a:lnSpc>
              </a:pPr>
              <a:endParaRPr lang="en-US" sz="1000" dirty="0" smtClean="0">
                <a:solidFill>
                  <a:schemeClr val="tx2">
                    <a:lumMod val="50000"/>
                  </a:schemeClr>
                </a:solidFill>
                <a:latin typeface="Roboto Light"/>
                <a:cs typeface="Roboto Light"/>
                <a:hlinkClick r:id="rId7"/>
              </a:endParaRPr>
            </a:p>
            <a:p>
              <a:pPr>
                <a:lnSpc>
                  <a:spcPct val="120000"/>
                </a:lnSpc>
              </a:pPr>
              <a:r>
                <a:rPr lang="en-US" sz="1000" dirty="0" smtClean="0">
                  <a:solidFill>
                    <a:schemeClr val="tx2">
                      <a:lumMod val="50000"/>
                    </a:schemeClr>
                  </a:solidFill>
                  <a:latin typeface="Roboto Light"/>
                  <a:cs typeface="Roboto Light"/>
                  <a:hlinkClick r:id="rId7"/>
                </a:rPr>
                <a:t>scratchjr.org</a:t>
              </a:r>
              <a:endParaRPr lang="en-US" sz="1000" dirty="0" smtClean="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8"/>
                </a:rPr>
                <a:t>scratch.mit.edu</a:t>
              </a:r>
              <a:endParaRPr lang="en-US" sz="1000" dirty="0" smtClean="0">
                <a:solidFill>
                  <a:schemeClr val="tx2">
                    <a:lumMod val="50000"/>
                  </a:schemeClr>
                </a:solidFill>
                <a:latin typeface="Roboto Light"/>
                <a:cs typeface="Roboto Light"/>
              </a:endParaRPr>
            </a:p>
            <a:p>
              <a:pPr>
                <a:lnSpc>
                  <a:spcPct val="120000"/>
                </a:lnSpc>
              </a:pPr>
              <a:endParaRPr lang="en-US" sz="1000" dirty="0">
                <a:solidFill>
                  <a:schemeClr val="tx2">
                    <a:lumMod val="50000"/>
                  </a:schemeClr>
                </a:solidFill>
                <a:latin typeface="Roboto Light"/>
                <a:cs typeface="Roboto Light"/>
              </a:endParaRPr>
            </a:p>
          </p:txBody>
        </p:sp>
        <p:cxnSp>
          <p:nvCxnSpPr>
            <p:cNvPr id="63" name="Straight Connector 62"/>
            <p:cNvCxnSpPr/>
            <p:nvPr/>
          </p:nvCxnSpPr>
          <p:spPr>
            <a:xfrm>
              <a:off x="6522377" y="2942833"/>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2" name="Picture 8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159" y="1227809"/>
              <a:ext cx="511545" cy="511545"/>
            </a:xfrm>
            <a:prstGeom prst="rect">
              <a:avLst/>
            </a:prstGeom>
          </p:spPr>
        </p:pic>
        <p:pic>
          <p:nvPicPr>
            <p:cNvPr id="81" name="Picture 8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3654" y="1013864"/>
              <a:ext cx="798538" cy="867976"/>
            </a:xfrm>
            <a:prstGeom prst="rect">
              <a:avLst/>
            </a:prstGeom>
          </p:spPr>
        </p:pic>
      </p:grpSp>
      <p:sp>
        <p:nvSpPr>
          <p:cNvPr id="46" name="Rectangle 45"/>
          <p:cNvSpPr/>
          <p:nvPr/>
        </p:nvSpPr>
        <p:spPr>
          <a:xfrm>
            <a:off x="1" y="179441"/>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555028" y="179441"/>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1110055" y="179441"/>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8595359" y="179441"/>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0" name="Group 49"/>
          <p:cNvGrpSpPr/>
          <p:nvPr/>
        </p:nvGrpSpPr>
        <p:grpSpPr>
          <a:xfrm>
            <a:off x="1506960" y="115433"/>
            <a:ext cx="727544" cy="548640"/>
            <a:chOff x="950964" y="338501"/>
            <a:chExt cx="727544" cy="548640"/>
          </a:xfrm>
        </p:grpSpPr>
        <p:sp>
          <p:nvSpPr>
            <p:cNvPr id="51" name="Rectangle 50"/>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50964" y="368945"/>
              <a:ext cx="727544" cy="487752"/>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endParaRPr lang="en-US" sz="2800" dirty="0">
                <a:solidFill>
                  <a:schemeClr val="bg1"/>
                </a:solidFill>
              </a:endParaRPr>
            </a:p>
          </p:txBody>
        </p:sp>
      </p:grpSp>
    </p:spTree>
    <p:extLst>
      <p:ext uri="{BB962C8B-B14F-4D97-AF65-F5344CB8AC3E}">
        <p14:creationId xmlns:p14="http://schemas.microsoft.com/office/powerpoint/2010/main" val="25493204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Resources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167397"/>
              <a:ext cx="1656672" cy="1514838"/>
            </a:xfrm>
            <a:prstGeom prst="rect">
              <a:avLst/>
            </a:prstGeom>
            <a:ln w="12700">
              <a:no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accent5"/>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5060212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lumMod val="50000"/>
                  </a:schemeClr>
                </a:solidFill>
                <a:latin typeface="Roboto Light"/>
                <a:cs typeface="Roboto Light"/>
              </a:rPr>
              <a:t>Developer, Architect, Software Enthusiast</a:t>
            </a:r>
            <a:endParaRPr lang="en-US" sz="1000" dirty="0">
              <a:solidFill>
                <a:schemeClr val="tx2">
                  <a:lumMod val="50000"/>
                </a:schemeClr>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 name="Oval 12"/>
          <p:cNvSpPr/>
          <p:nvPr/>
        </p:nvSpPr>
        <p:spPr>
          <a:xfrm>
            <a:off x="557063" y="1018823"/>
            <a:ext cx="1628420" cy="1628418"/>
          </a:xfrm>
          <a:prstGeom prst="ellipse">
            <a:avLst/>
          </a:prstGeom>
          <a:noFill/>
          <a:ln w="76200" cmpd="sng">
            <a:solidFill>
              <a:schemeClr val="accent5"/>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3210276" y="1237202"/>
            <a:ext cx="5073650" cy="2585313"/>
          </a:xfrm>
          <a:prstGeom prst="rect">
            <a:avLst/>
          </a:prstGeom>
          <a:noFill/>
        </p:spPr>
        <p:txBody>
          <a:bodyPr wrap="square" lIns="91430" tIns="45715" rIns="91430" bIns="45715" rtlCol="0" anchor="ctr">
            <a:spAutoFit/>
          </a:bodyPr>
          <a:lstStyle/>
          <a:p>
            <a:pPr>
              <a:lnSpc>
                <a:spcPct val="150000"/>
              </a:lnSpc>
            </a:pPr>
            <a:r>
              <a:rPr lang="en-US" sz="2400" dirty="0">
                <a:solidFill>
                  <a:schemeClr val="accent5"/>
                </a:solidFill>
                <a:latin typeface="FontAwesome" pitchFamily="2" charset="0"/>
              </a:rPr>
              <a:t></a:t>
            </a:r>
            <a:r>
              <a:rPr lang="en-US" sz="1200" i="1" dirty="0" smtClean="0">
                <a:solidFill>
                  <a:schemeClr val="tx2">
                    <a:lumMod val="50000"/>
                  </a:schemeClr>
                </a:solidFill>
                <a:latin typeface="Roboto Light"/>
                <a:cs typeface="Roboto Light"/>
              </a:rPr>
              <a:t> </a:t>
            </a:r>
            <a:r>
              <a:rPr lang="en-US" sz="1200" dirty="0">
                <a:solidFill>
                  <a:schemeClr val="tx2">
                    <a:lumMod val="50000"/>
                  </a:schemeClr>
                </a:solidFill>
                <a:latin typeface="Roboto Light"/>
                <a:cs typeface="Roboto Light"/>
                <a:hlinkClick r:id="rId4"/>
              </a:rPr>
              <a:t>https://</a:t>
            </a:r>
            <a:r>
              <a:rPr lang="en-US" sz="1200" dirty="0" smtClean="0">
                <a:solidFill>
                  <a:schemeClr val="tx2">
                    <a:lumMod val="50000"/>
                  </a:schemeClr>
                </a:solidFill>
                <a:latin typeface="Roboto Light"/>
                <a:cs typeface="Roboto Light"/>
                <a:hlinkClick r:id="rId4"/>
              </a:rPr>
              <a:t>twitter.com/CognitiveBurden</a:t>
            </a:r>
            <a:endParaRPr lang="en-US" sz="1200" dirty="0" smtClean="0">
              <a:solidFill>
                <a:schemeClr val="tx2">
                  <a:lumMod val="50000"/>
                </a:schemeClr>
              </a:solidFill>
              <a:latin typeface="Roboto Light"/>
              <a:cs typeface="Roboto Light"/>
            </a:endParaRPr>
          </a:p>
          <a:p>
            <a:pPr>
              <a:lnSpc>
                <a:spcPct val="150000"/>
              </a:lnSpc>
            </a:pPr>
            <a:r>
              <a:rPr lang="en-US" sz="2400" dirty="0">
                <a:solidFill>
                  <a:schemeClr val="accent5"/>
                </a:solidFill>
                <a:latin typeface="FontAwesome" pitchFamily="2" charset="0"/>
              </a:rPr>
              <a:t></a:t>
            </a: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smtClean="0">
                <a:solidFill>
                  <a:schemeClr val="accent5"/>
                </a:solidFill>
                <a:latin typeface="FontAwesome" pitchFamily="2" charset="0"/>
              </a:rPr>
              <a:t></a:t>
            </a:r>
            <a:r>
              <a:rPr lang="en-US" sz="2400" dirty="0" smtClean="0">
                <a:solidFill>
                  <a:schemeClr val="accent1"/>
                </a:solidFill>
                <a:latin typeface="FontAwesome" pitchFamily="2" charset="0"/>
              </a:rPr>
              <a:t> </a:t>
            </a:r>
            <a:r>
              <a:rPr lang="en-US" sz="1200" dirty="0" smtClean="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5"/>
                </a:solidFill>
                <a:latin typeface="FontAwesome" pitchFamily="2" charset="0"/>
              </a:rPr>
              <a:t> </a:t>
            </a:r>
            <a:r>
              <a:rPr lang="en-US" sz="1200" dirty="0" smtClean="0">
                <a:solidFill>
                  <a:schemeClr val="accent5"/>
                </a:solidFill>
                <a:latin typeface="FontAwesome" pitchFamily="2" charset="0"/>
              </a:rPr>
              <a:t> </a:t>
            </a:r>
            <a:r>
              <a:rPr lang="en-US" sz="1200" dirty="0" smtClean="0">
                <a:solidFill>
                  <a:schemeClr val="accent1"/>
                </a:solidFill>
                <a:latin typeface="Roboto Light" panose="02000000000000000000" pitchFamily="2" charset="0"/>
                <a:ea typeface="Roboto Light" panose="02000000000000000000" pitchFamily="2" charset="0"/>
                <a:hlinkClick r:id="rId7"/>
              </a:rPr>
              <a:t>https</a:t>
            </a:r>
            <a:r>
              <a:rPr lang="en-US" sz="1200" dirty="0">
                <a:solidFill>
                  <a:schemeClr val="accent1"/>
                </a:solidFill>
                <a:latin typeface="Roboto Light" panose="02000000000000000000" pitchFamily="2" charset="0"/>
                <a:ea typeface="Roboto Light" panose="02000000000000000000" pitchFamily="2" charset="0"/>
                <a:hlinkClick r:id="rId7"/>
              </a:rPr>
              <a:t>://github.com/CognitiveBurden/CodingWithABaby</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a:solidFill>
                <a:schemeClr val="accent1"/>
              </a:solidFill>
              <a:latin typeface="Roboto Light" panose="02000000000000000000" pitchFamily="2" charset="0"/>
              <a:ea typeface="Roboto Light" panose="02000000000000000000" pitchFamily="2" charset="0"/>
            </a:endParaRPr>
          </a:p>
        </p:txBody>
      </p:sp>
      <p:sp>
        <p:nvSpPr>
          <p:cNvPr id="18" name="Rectangle 17"/>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57063"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p:cNvGrpSpPr/>
          <p:nvPr/>
        </p:nvGrpSpPr>
        <p:grpSpPr>
          <a:xfrm>
            <a:off x="2203356" y="194742"/>
            <a:ext cx="535724" cy="584775"/>
            <a:chOff x="2646025" y="176675"/>
            <a:chExt cx="535724" cy="584775"/>
          </a:xfrm>
        </p:grpSpPr>
        <p:sp>
          <p:nvSpPr>
            <p:cNvPr id="17" name="Rectangle 16"/>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endParaRPr lang="en-US" sz="3200" dirty="0">
                <a:ln w="0"/>
                <a:solidFill>
                  <a:schemeClr val="bg1"/>
                </a:solidFill>
                <a:latin typeface="FontAwesome" pitchFamily="2" charset="0"/>
              </a:endParaRPr>
            </a:p>
          </p:txBody>
        </p:sp>
      </p:grpSp>
    </p:spTree>
    <p:extLst>
      <p:ext uri="{BB962C8B-B14F-4D97-AF65-F5344CB8AC3E}">
        <p14:creationId xmlns:p14="http://schemas.microsoft.com/office/powerpoint/2010/main" val="42134175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843524"/>
            <a:ext cx="9039225" cy="3301187"/>
          </a:xfrm>
        </p:spPr>
        <p:txBody>
          <a:bodyPr numCol="2">
            <a:normAutofit/>
          </a:bodyPr>
          <a:lstStyle/>
          <a:p>
            <a:pPr marL="0" indent="0">
              <a:buNone/>
            </a:pPr>
            <a:r>
              <a:rPr lang="en-US" sz="1200" b="1" dirty="0" smtClean="0">
                <a:solidFill>
                  <a:schemeClr val="accent2"/>
                </a:solidFill>
              </a:rPr>
              <a:t>Having the Baby</a:t>
            </a:r>
          </a:p>
          <a:p>
            <a:pPr marL="0" indent="0">
              <a:buNone/>
            </a:pPr>
            <a:r>
              <a:rPr lang="en-US" sz="1100" dirty="0" smtClean="0"/>
              <a:t>Pregnancy:</a:t>
            </a:r>
          </a:p>
          <a:p>
            <a:pPr marL="0" indent="0">
              <a:buNone/>
            </a:pPr>
            <a:r>
              <a:rPr lang="en-US" sz="900" dirty="0" smtClean="0">
                <a:hlinkClick r:id="rId2"/>
              </a:rPr>
              <a:t>http://www.babycenter.com/pregnancy</a:t>
            </a:r>
            <a:endParaRPr lang="en-US" sz="900" dirty="0" smtClean="0"/>
          </a:p>
          <a:p>
            <a:pPr marL="0" indent="0">
              <a:buNone/>
            </a:pPr>
            <a:r>
              <a:rPr lang="en-US" sz="900" dirty="0" smtClean="0">
                <a:hlinkClick r:id="rId3"/>
              </a:rPr>
              <a:t>https</a:t>
            </a:r>
            <a:r>
              <a:rPr lang="en-US" sz="900" dirty="0">
                <a:hlinkClick r:id="rId3"/>
              </a:rPr>
              <a:t>://</a:t>
            </a:r>
            <a:r>
              <a:rPr lang="en-US" sz="900" dirty="0" smtClean="0">
                <a:hlinkClick r:id="rId3"/>
              </a:rPr>
              <a:t>itunes.apple.com/us/app/my-pregnancy-today-babycenter/id386022579?mt=8</a:t>
            </a:r>
            <a:endParaRPr lang="en-US" sz="900" dirty="0" smtClean="0"/>
          </a:p>
          <a:p>
            <a:pPr marL="0" indent="0">
              <a:buNone/>
            </a:pPr>
            <a:r>
              <a:rPr lang="en-US" sz="900" dirty="0" smtClean="0">
                <a:hlinkClick r:id="rId4"/>
              </a:rPr>
              <a:t>https</a:t>
            </a:r>
            <a:r>
              <a:rPr lang="en-US" sz="900" dirty="0">
                <a:hlinkClick r:id="rId4"/>
              </a:rPr>
              <a:t>://</a:t>
            </a:r>
            <a:r>
              <a:rPr lang="en-US" sz="900" dirty="0" smtClean="0">
                <a:hlinkClick r:id="rId4"/>
              </a:rPr>
              <a:t>itunes.apple.com/us/app/50-000-baby-names-free/id363724891?mt=8</a:t>
            </a:r>
            <a:endParaRPr lang="en-US" sz="900" dirty="0" smtClean="0"/>
          </a:p>
          <a:p>
            <a:pPr marL="0" indent="0">
              <a:buNone/>
            </a:pPr>
            <a:r>
              <a:rPr lang="en-US" sz="900" dirty="0" smtClean="0">
                <a:hlinkClick r:id="rId5"/>
              </a:rPr>
              <a:t>https</a:t>
            </a:r>
            <a:r>
              <a:rPr lang="en-US" sz="900" dirty="0">
                <a:hlinkClick r:id="rId5"/>
              </a:rPr>
              <a:t>://</a:t>
            </a:r>
            <a:r>
              <a:rPr lang="en-US" sz="900" dirty="0" smtClean="0">
                <a:hlinkClick r:id="rId5"/>
              </a:rPr>
              <a:t>itunes.apple.com/us/app/happy-pregnancy-ticker/id449267797?mt=8</a:t>
            </a:r>
            <a:endParaRPr lang="en-US" sz="900" dirty="0" smtClean="0"/>
          </a:p>
          <a:p>
            <a:pPr marL="0" indent="0">
              <a:buNone/>
            </a:pPr>
            <a:r>
              <a:rPr lang="en-US" sz="900" dirty="0" smtClean="0">
                <a:hlinkClick r:id="rId6"/>
              </a:rPr>
              <a:t>https</a:t>
            </a:r>
            <a:r>
              <a:rPr lang="en-US" sz="900" dirty="0">
                <a:hlinkClick r:id="rId6"/>
              </a:rPr>
              <a:t>://</a:t>
            </a:r>
            <a:r>
              <a:rPr lang="en-US" sz="900" dirty="0" smtClean="0">
                <a:hlinkClick r:id="rId6"/>
              </a:rPr>
              <a:t>itunes.apple.com/us/app/full-term-labor-contraction/id382013176?mt=8</a:t>
            </a:r>
            <a:endParaRPr lang="en-US" sz="900" dirty="0" smtClean="0"/>
          </a:p>
          <a:p>
            <a:pPr marL="0" indent="0">
              <a:buNone/>
            </a:pPr>
            <a:r>
              <a:rPr lang="en-US" sz="900" dirty="0" smtClean="0">
                <a:hlinkClick r:id="rId7"/>
              </a:rPr>
              <a:t>https</a:t>
            </a:r>
            <a:r>
              <a:rPr lang="en-US" sz="900" dirty="0">
                <a:hlinkClick r:id="rId7"/>
              </a:rPr>
              <a:t>://itunes.apple.com/us/app/baby-names!!/</a:t>
            </a:r>
            <a:r>
              <a:rPr lang="en-US" sz="900" dirty="0" smtClean="0">
                <a:hlinkClick r:id="rId7"/>
              </a:rPr>
              <a:t>id412443566?mt=8</a:t>
            </a:r>
            <a:endParaRPr lang="en-US" sz="900" dirty="0"/>
          </a:p>
          <a:p>
            <a:pPr marL="0" indent="0">
              <a:buNone/>
            </a:pPr>
            <a:r>
              <a:rPr lang="en-US" sz="900" dirty="0" smtClean="0">
                <a:hlinkClick r:id="rId8"/>
              </a:rPr>
              <a:t>http</a:t>
            </a:r>
            <a:r>
              <a:rPr lang="en-US" sz="900" dirty="0">
                <a:hlinkClick r:id="rId8"/>
              </a:rPr>
              <a:t>://www.babybookie.com</a:t>
            </a:r>
            <a:r>
              <a:rPr lang="en-US" sz="900" dirty="0" smtClean="0">
                <a:hlinkClick r:id="rId8"/>
              </a:rPr>
              <a:t>/</a:t>
            </a:r>
            <a:endParaRPr lang="en-US" sz="900" dirty="0" smtClean="0"/>
          </a:p>
          <a:p>
            <a:pPr marL="0" indent="0">
              <a:buNone/>
            </a:pPr>
            <a:r>
              <a:rPr lang="en-US" sz="1100" dirty="0"/>
              <a:t>Delivery:</a:t>
            </a:r>
          </a:p>
          <a:p>
            <a:pPr marL="0" indent="0">
              <a:buNone/>
            </a:pPr>
            <a:r>
              <a:rPr lang="en-US" sz="900" dirty="0">
                <a:hlinkClick r:id="rId9"/>
              </a:rPr>
              <a:t>https://www.bornyet.com</a:t>
            </a:r>
            <a:r>
              <a:rPr lang="en-US" sz="900" dirty="0" smtClean="0">
                <a:hlinkClick r:id="rId9"/>
              </a:rPr>
              <a:t>/</a:t>
            </a:r>
            <a:endParaRPr lang="en-US" sz="900" dirty="0" smtClean="0"/>
          </a:p>
          <a:p>
            <a:pPr marL="0" indent="0">
              <a:buNone/>
            </a:pPr>
            <a:r>
              <a:rPr lang="en-US" sz="900" dirty="0" smtClean="0">
                <a:hlinkClick r:id="rId10"/>
              </a:rPr>
              <a:t>http</a:t>
            </a:r>
            <a:r>
              <a:rPr lang="en-US" sz="900" dirty="0">
                <a:hlinkClick r:id="rId10"/>
              </a:rPr>
              <a:t>://</a:t>
            </a:r>
            <a:r>
              <a:rPr lang="en-US" sz="900" dirty="0" smtClean="0">
                <a:hlinkClick r:id="rId10"/>
              </a:rPr>
              <a:t>www.birthvillage.com/birth-announcements.php</a:t>
            </a:r>
            <a:endParaRPr lang="en-US" sz="900" dirty="0" smtClean="0"/>
          </a:p>
          <a:p>
            <a:pPr marL="0" indent="0">
              <a:buNone/>
            </a:pPr>
            <a:r>
              <a:rPr lang="en-US" sz="1100" dirty="0"/>
              <a:t>Early </a:t>
            </a:r>
            <a:r>
              <a:rPr lang="en-US" sz="1100" dirty="0"/>
              <a:t>Years</a:t>
            </a:r>
          </a:p>
          <a:p>
            <a:pPr marL="0" indent="0">
              <a:buNone/>
            </a:pPr>
            <a:r>
              <a:rPr lang="en-US" sz="900" dirty="0" smtClean="0">
                <a:hlinkClick r:id="rId11"/>
              </a:rPr>
              <a:t>http</a:t>
            </a:r>
            <a:r>
              <a:rPr lang="en-US" sz="900" dirty="0">
                <a:hlinkClick r:id="rId11"/>
              </a:rPr>
              <a:t>://</a:t>
            </a:r>
            <a:r>
              <a:rPr lang="en-US" sz="900" dirty="0" smtClean="0">
                <a:hlinkClick r:id="rId11"/>
              </a:rPr>
              <a:t>mammababy.lifenstats.com</a:t>
            </a:r>
            <a:endParaRPr lang="en-US" sz="900" dirty="0" smtClean="0"/>
          </a:p>
          <a:p>
            <a:pPr marL="0" indent="0">
              <a:buNone/>
            </a:pPr>
            <a:r>
              <a:rPr lang="en-US" sz="900" dirty="0" smtClean="0">
                <a:hlinkClick r:id="rId12"/>
              </a:rPr>
              <a:t>http</a:t>
            </a:r>
            <a:r>
              <a:rPr lang="en-US" sz="900" dirty="0">
                <a:hlinkClick r:id="rId12"/>
              </a:rPr>
              <a:t>://</a:t>
            </a:r>
            <a:r>
              <a:rPr lang="en-US" sz="900" dirty="0" smtClean="0">
                <a:hlinkClick r:id="rId12"/>
              </a:rPr>
              <a:t>makesafehappen.com/</a:t>
            </a:r>
            <a:endParaRPr lang="en-US" sz="900" dirty="0" smtClean="0"/>
          </a:p>
          <a:p>
            <a:pPr marL="0" indent="0">
              <a:buNone/>
            </a:pPr>
            <a:r>
              <a:rPr lang="en-US" sz="900" dirty="0" smtClean="0">
                <a:hlinkClick r:id="rId13"/>
              </a:rPr>
              <a:t>http</a:t>
            </a:r>
            <a:r>
              <a:rPr lang="en-US" sz="900" dirty="0">
                <a:hlinkClick r:id="rId13"/>
              </a:rPr>
              <a:t>://</a:t>
            </a:r>
            <a:r>
              <a:rPr lang="en-US" sz="900" dirty="0" smtClean="0">
                <a:hlinkClick r:id="rId13"/>
              </a:rPr>
              <a:t>dayoneapp.com/</a:t>
            </a:r>
            <a:endParaRPr lang="en-US" sz="900" dirty="0"/>
          </a:p>
          <a:p>
            <a:pPr marL="0" indent="0">
              <a:buNone/>
            </a:pPr>
            <a:r>
              <a:rPr lang="en-US" sz="900" dirty="0" smtClean="0">
                <a:hlinkClick r:id="rId14"/>
              </a:rPr>
              <a:t>https</a:t>
            </a:r>
            <a:r>
              <a:rPr lang="en-US" sz="900" dirty="0">
                <a:hlinkClick r:id="rId14"/>
              </a:rPr>
              <a:t>://www.lifecake.com</a:t>
            </a:r>
            <a:r>
              <a:rPr lang="en-US" sz="900" dirty="0" smtClean="0">
                <a:hlinkClick r:id="rId14"/>
              </a:rPr>
              <a:t>/</a:t>
            </a:r>
            <a:endParaRPr lang="en-US" sz="900" dirty="0" smtClean="0"/>
          </a:p>
          <a:p>
            <a:pPr marL="0" indent="0">
              <a:buNone/>
            </a:pPr>
            <a:endParaRPr lang="en-US" sz="900" dirty="0" smtClean="0"/>
          </a:p>
          <a:p>
            <a:pPr marL="0" indent="0">
              <a:buNone/>
            </a:pPr>
            <a:r>
              <a:rPr lang="en-US" sz="1100" dirty="0"/>
              <a:t>Geek </a:t>
            </a:r>
            <a:r>
              <a:rPr lang="en-US" sz="1100" dirty="0"/>
              <a:t>Out</a:t>
            </a:r>
          </a:p>
          <a:p>
            <a:pPr marL="0" indent="0">
              <a:buNone/>
            </a:pPr>
            <a:r>
              <a:rPr lang="en-US" sz="900" dirty="0" smtClean="0">
                <a:hlinkClick r:id="rId15"/>
              </a:rPr>
              <a:t>http</a:t>
            </a:r>
            <a:r>
              <a:rPr lang="en-US" sz="900" dirty="0">
                <a:hlinkClick r:id="rId15"/>
              </a:rPr>
              <a:t>://</a:t>
            </a:r>
            <a:r>
              <a:rPr lang="en-US" sz="900" dirty="0" smtClean="0">
                <a:hlinkClick r:id="rId15"/>
              </a:rPr>
              <a:t>www.pcmag.com/slideshow/story/308706/11-tech-gadgets-for-new-parents</a:t>
            </a:r>
            <a:endParaRPr lang="en-US" sz="900" dirty="0" smtClean="0"/>
          </a:p>
          <a:p>
            <a:pPr marL="0" indent="0">
              <a:buNone/>
            </a:pPr>
            <a:r>
              <a:rPr lang="en-US" sz="900" dirty="0" smtClean="0">
                <a:hlinkClick r:id="rId16"/>
              </a:rPr>
              <a:t>http</a:t>
            </a:r>
            <a:r>
              <a:rPr lang="en-US" sz="900" dirty="0">
                <a:hlinkClick r:id="rId16"/>
              </a:rPr>
              <a:t>://www.iiamo.com/products/iiamo-go-family/go</a:t>
            </a:r>
            <a:r>
              <a:rPr lang="en-US" sz="900" dirty="0" smtClean="0">
                <a:hlinkClick r:id="rId16"/>
              </a:rPr>
              <a:t>/</a:t>
            </a:r>
            <a:endParaRPr lang="en-US" sz="900" dirty="0" smtClean="0"/>
          </a:p>
          <a:p>
            <a:pPr marL="0" indent="0">
              <a:buNone/>
            </a:pPr>
            <a:r>
              <a:rPr lang="en-US" sz="900" dirty="0" smtClean="0">
                <a:hlinkClick r:id="rId17"/>
              </a:rPr>
              <a:t>http</a:t>
            </a:r>
            <a:r>
              <a:rPr lang="en-US" sz="900" dirty="0">
                <a:hlinkClick r:id="rId17"/>
              </a:rPr>
              <a:t>://</a:t>
            </a:r>
            <a:r>
              <a:rPr lang="en-US" sz="900" dirty="0" smtClean="0">
                <a:hlinkClick r:id="rId17"/>
              </a:rPr>
              <a:t>www.oddee.com/item_98567.aspx</a:t>
            </a:r>
            <a:endParaRPr lang="en-US" sz="900" dirty="0" smtClean="0"/>
          </a:p>
          <a:p>
            <a:pPr marL="0" indent="0">
              <a:buNone/>
            </a:pPr>
            <a:r>
              <a:rPr lang="en-US" sz="900" dirty="0" smtClean="0">
                <a:hlinkClick r:id="rId18"/>
              </a:rPr>
              <a:t>https</a:t>
            </a:r>
            <a:r>
              <a:rPr lang="en-US" sz="900" dirty="0">
                <a:hlinkClick r:id="rId18"/>
              </a:rPr>
              <a:t>://</a:t>
            </a:r>
            <a:r>
              <a:rPr lang="en-US" sz="900" dirty="0" smtClean="0">
                <a:hlinkClick r:id="rId18"/>
              </a:rPr>
              <a:t>www.4moms.com/origami</a:t>
            </a:r>
            <a:endParaRPr lang="en-US" sz="900" dirty="0" smtClean="0"/>
          </a:p>
          <a:p>
            <a:pPr marL="0" indent="0">
              <a:buNone/>
            </a:pPr>
            <a:r>
              <a:rPr lang="en-US" sz="900" dirty="0" smtClean="0">
                <a:hlinkClick r:id="rId19"/>
              </a:rPr>
              <a:t>http</a:t>
            </a:r>
            <a:r>
              <a:rPr lang="en-US" sz="900" dirty="0">
                <a:hlinkClick r:id="rId19"/>
              </a:rPr>
              <a:t>://www.mobisante.com/products/product-overview</a:t>
            </a:r>
            <a:r>
              <a:rPr lang="en-US" sz="900" dirty="0" smtClean="0">
                <a:hlinkClick r:id="rId19"/>
              </a:rPr>
              <a:t>/</a:t>
            </a:r>
            <a:endParaRPr lang="en-US" sz="900" dirty="0" smtClean="0"/>
          </a:p>
          <a:p>
            <a:pPr marL="0" indent="0">
              <a:buNone/>
            </a:pPr>
            <a:r>
              <a:rPr lang="en-US" sz="900" dirty="0" smtClean="0">
                <a:hlinkClick r:id="rId20"/>
              </a:rPr>
              <a:t>https</a:t>
            </a:r>
            <a:r>
              <a:rPr lang="en-US" sz="900" dirty="0">
                <a:hlinkClick r:id="rId20"/>
              </a:rPr>
              <a:t>://www.owletcare.com</a:t>
            </a:r>
            <a:r>
              <a:rPr lang="en-US" sz="900" dirty="0" smtClean="0">
                <a:hlinkClick r:id="rId20"/>
              </a:rPr>
              <a:t>/</a:t>
            </a:r>
            <a:endParaRPr lang="en-US" sz="900" dirty="0" smtClean="0"/>
          </a:p>
          <a:p>
            <a:pPr marL="0" indent="0">
              <a:buNone/>
            </a:pPr>
            <a:r>
              <a:rPr lang="en-US" sz="900" dirty="0" smtClean="0">
                <a:hlinkClick r:id="rId21"/>
              </a:rPr>
              <a:t>https</a:t>
            </a:r>
            <a:r>
              <a:rPr lang="en-US" sz="900" dirty="0">
                <a:hlinkClick r:id="rId21"/>
              </a:rPr>
              <a:t>://</a:t>
            </a:r>
            <a:r>
              <a:rPr lang="en-US" sz="900" dirty="0" smtClean="0">
                <a:hlinkClick r:id="rId21"/>
              </a:rPr>
              <a:t>www.4moms.com/rockaroo</a:t>
            </a:r>
            <a:endParaRPr lang="en-US" sz="900" dirty="0" smtClean="0"/>
          </a:p>
          <a:p>
            <a:pPr marL="0" indent="0">
              <a:buNone/>
            </a:pPr>
            <a:r>
              <a:rPr lang="en-US" sz="900" dirty="0" smtClean="0">
                <a:hlinkClick r:id="rId17"/>
              </a:rPr>
              <a:t>http</a:t>
            </a:r>
            <a:r>
              <a:rPr lang="en-US" sz="900" dirty="0">
                <a:hlinkClick r:id="rId17"/>
              </a:rPr>
              <a:t>://</a:t>
            </a:r>
            <a:r>
              <a:rPr lang="en-US" sz="900" dirty="0" smtClean="0">
                <a:hlinkClick r:id="rId17"/>
              </a:rPr>
              <a:t>www.oddee.com/item_98567.aspx</a:t>
            </a:r>
            <a:endParaRPr lang="en-US" sz="900" dirty="0" smtClean="0"/>
          </a:p>
          <a:p>
            <a:pPr marL="0" indent="0">
              <a:buNone/>
            </a:pPr>
            <a:r>
              <a:rPr lang="en-US" sz="900" dirty="0" smtClean="0">
                <a:hlinkClick r:id="rId22"/>
              </a:rPr>
              <a:t>http</a:t>
            </a:r>
            <a:r>
              <a:rPr lang="en-US" sz="900" dirty="0">
                <a:hlinkClick r:id="rId22"/>
              </a:rPr>
              <a:t>://</a:t>
            </a:r>
            <a:r>
              <a:rPr lang="en-US" sz="900" dirty="0" smtClean="0">
                <a:hlinkClick r:id="rId22"/>
              </a:rPr>
              <a:t>wdc.com/ventito/tech/trending/the-wired-baby-5-innovative-gadgets-for-new-parents</a:t>
            </a:r>
            <a:endParaRPr lang="en-US" sz="900" dirty="0" smtClean="0"/>
          </a:p>
          <a:p>
            <a:pPr marL="0" indent="0">
              <a:buNone/>
            </a:pPr>
            <a:r>
              <a:rPr lang="en-US" sz="900" dirty="0" smtClean="0">
                <a:hlinkClick r:id="rId23"/>
              </a:rPr>
              <a:t>http</a:t>
            </a:r>
            <a:r>
              <a:rPr lang="en-US" sz="900" dirty="0">
                <a:hlinkClick r:id="rId23"/>
              </a:rPr>
              <a:t>://mattkaar.com/blog/2012/12/01/raspberry-pi-as-a-baby-monitor</a:t>
            </a:r>
            <a:r>
              <a:rPr lang="en-US" sz="900" dirty="0" smtClean="0">
                <a:hlinkClick r:id="rId23"/>
              </a:rPr>
              <a:t>/</a:t>
            </a:r>
            <a:endParaRPr lang="en-US" sz="900" dirty="0" smtClean="0"/>
          </a:p>
          <a:p>
            <a:pPr marL="0" indent="0">
              <a:buNone/>
            </a:pPr>
            <a:r>
              <a:rPr lang="en-US" sz="900" dirty="0" smtClean="0">
                <a:hlinkClick r:id="rId24"/>
              </a:rPr>
              <a:t>http</a:t>
            </a:r>
            <a:r>
              <a:rPr lang="en-US" sz="900" dirty="0">
                <a:hlinkClick r:id="rId24"/>
              </a:rPr>
              <a:t>://stuffbabiesneed.com/blog/building-raspberry-pi-baby-monitor-part-one</a:t>
            </a:r>
            <a:r>
              <a:rPr lang="en-US" sz="900" dirty="0" smtClean="0">
                <a:hlinkClick r:id="rId24"/>
              </a:rPr>
              <a:t>/</a:t>
            </a:r>
            <a:endParaRPr lang="en-US" sz="900" dirty="0" smtClean="0"/>
          </a:p>
          <a:p>
            <a:pPr marL="0" indent="0">
              <a:buNone/>
            </a:pPr>
            <a:r>
              <a:rPr lang="en-US" sz="900" dirty="0" smtClean="0">
                <a:hlinkClick r:id="rId25"/>
              </a:rPr>
              <a:t>http</a:t>
            </a:r>
            <a:r>
              <a:rPr lang="en-US" sz="900" dirty="0">
                <a:hlinkClick r:id="rId25"/>
              </a:rPr>
              <a:t>://blog.alexwilde.net/make-a-raspberry-pi-baby-monitor</a:t>
            </a:r>
            <a:r>
              <a:rPr lang="en-US" sz="900" dirty="0" smtClean="0">
                <a:hlinkClick r:id="rId25"/>
              </a:rPr>
              <a:t>/</a:t>
            </a:r>
            <a:endParaRPr lang="en-US" sz="900" dirty="0" smtClean="0"/>
          </a:p>
          <a:p>
            <a:pPr marL="0" indent="0">
              <a:buNone/>
            </a:pPr>
            <a:r>
              <a:rPr lang="en-US" sz="900" dirty="0" smtClean="0">
                <a:hlinkClick r:id="rId26"/>
              </a:rPr>
              <a:t>http</a:t>
            </a:r>
            <a:r>
              <a:rPr lang="en-US" sz="900" dirty="0">
                <a:hlinkClick r:id="rId26"/>
              </a:rPr>
              <a:t>://duino4projects.com/interactive-childs-mobile-using-arduino</a:t>
            </a:r>
            <a:r>
              <a:rPr lang="en-US" sz="900" dirty="0" smtClean="0">
                <a:hlinkClick r:id="rId26"/>
              </a:rPr>
              <a:t>/</a:t>
            </a:r>
            <a:endParaRPr lang="en-US" sz="900" dirty="0" smtClean="0"/>
          </a:p>
          <a:p>
            <a:pPr marL="0" indent="0">
              <a:buNone/>
            </a:pPr>
            <a:r>
              <a:rPr lang="en-US" sz="900" dirty="0" smtClean="0">
                <a:hlinkClick r:id="rId27"/>
              </a:rPr>
              <a:t>http</a:t>
            </a:r>
            <a:r>
              <a:rPr lang="en-US" sz="900" dirty="0">
                <a:hlinkClick r:id="rId27"/>
              </a:rPr>
              <a:t>://mimobaby.com</a:t>
            </a:r>
            <a:r>
              <a:rPr lang="en-US" sz="900" dirty="0" smtClean="0">
                <a:hlinkClick r:id="rId27"/>
              </a:rPr>
              <a:t>/</a:t>
            </a:r>
            <a:endParaRPr lang="en-US" sz="900" dirty="0" smtClean="0"/>
          </a:p>
          <a:p>
            <a:pPr marL="0" indent="0">
              <a:buNone/>
            </a:pPr>
            <a:endParaRPr lang="en-US" sz="900" dirty="0"/>
          </a:p>
        </p:txBody>
      </p:sp>
      <p:sp>
        <p:nvSpPr>
          <p:cNvPr id="4"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5" name="Rectangle 4"/>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57063"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203356" y="194742"/>
            <a:ext cx="535724" cy="584775"/>
            <a:chOff x="2646025" y="176675"/>
            <a:chExt cx="535724" cy="584775"/>
          </a:xfrm>
        </p:grpSpPr>
        <p:sp>
          <p:nvSpPr>
            <p:cNvPr id="10" name="Rectangle 9"/>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ectangle 10"/>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endParaRPr lang="en-US" sz="3200" dirty="0">
                <a:ln w="0"/>
                <a:solidFill>
                  <a:schemeClr val="bg1"/>
                </a:solidFill>
                <a:latin typeface="FontAwesome" pitchFamily="2" charset="0"/>
              </a:endParaRPr>
            </a:p>
          </p:txBody>
        </p:sp>
      </p:grpSp>
    </p:spTree>
    <p:extLst>
      <p:ext uri="{BB962C8B-B14F-4D97-AF65-F5344CB8AC3E}">
        <p14:creationId xmlns:p14="http://schemas.microsoft.com/office/powerpoint/2010/main" val="1077952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843524"/>
            <a:ext cx="9039225" cy="3301187"/>
          </a:xfrm>
        </p:spPr>
        <p:txBody>
          <a:bodyPr numCol="2">
            <a:normAutofit/>
          </a:bodyPr>
          <a:lstStyle/>
          <a:p>
            <a:pPr marL="0" indent="0">
              <a:buNone/>
            </a:pPr>
            <a:r>
              <a:rPr lang="en-US" sz="1200" b="1" dirty="0" smtClean="0">
                <a:solidFill>
                  <a:schemeClr val="accent3"/>
                </a:solidFill>
              </a:rPr>
              <a:t>Career</a:t>
            </a:r>
          </a:p>
          <a:p>
            <a:pPr marL="0" indent="0">
              <a:buNone/>
            </a:pPr>
            <a:r>
              <a:rPr lang="en-US" sz="1100" dirty="0" smtClean="0"/>
              <a:t>Planning:</a:t>
            </a:r>
            <a:endParaRPr lang="en-US" sz="1100" dirty="0"/>
          </a:p>
          <a:p>
            <a:pPr marL="0" indent="0">
              <a:buNone/>
            </a:pPr>
            <a:r>
              <a:rPr lang="en-US" sz="900" dirty="0" smtClean="0">
                <a:hlinkClick r:id="rId2"/>
              </a:rPr>
              <a:t>http</a:t>
            </a:r>
            <a:r>
              <a:rPr lang="en-US" sz="900" dirty="0">
                <a:hlinkClick r:id="rId2"/>
              </a:rPr>
              <a:t>://</a:t>
            </a:r>
            <a:r>
              <a:rPr lang="en-US" sz="900" dirty="0" smtClean="0">
                <a:hlinkClick r:id="rId2"/>
              </a:rPr>
              <a:t>www.babycenter.com/maternity-leave-checklist</a:t>
            </a:r>
            <a:endParaRPr lang="en-US" sz="900" dirty="0" smtClean="0"/>
          </a:p>
          <a:p>
            <a:pPr marL="0" indent="0">
              <a:buNone/>
            </a:pPr>
            <a:r>
              <a:rPr lang="en-US" sz="1100" dirty="0"/>
              <a:t>Career:</a:t>
            </a:r>
          </a:p>
          <a:p>
            <a:pPr marL="0" indent="0">
              <a:buNone/>
            </a:pPr>
            <a:r>
              <a:rPr lang="en-US" sz="900" dirty="0" smtClean="0">
                <a:hlinkClick r:id="rId3"/>
              </a:rPr>
              <a:t>http</a:t>
            </a:r>
            <a:r>
              <a:rPr lang="en-US" sz="900" dirty="0">
                <a:hlinkClick r:id="rId3"/>
              </a:rPr>
              <a:t>://</a:t>
            </a:r>
            <a:r>
              <a:rPr lang="en-US" sz="900" dirty="0" smtClean="0">
                <a:hlinkClick r:id="rId3"/>
              </a:rPr>
              <a:t>lifehacker.com/how-to-prepare-your-career-before-having-a-baby-1686911785</a:t>
            </a:r>
            <a:endParaRPr lang="en-US" sz="900" dirty="0" smtClean="0"/>
          </a:p>
          <a:p>
            <a:pPr marL="0" indent="0">
              <a:buNone/>
            </a:pPr>
            <a:r>
              <a:rPr lang="en-US" sz="900" dirty="0" smtClean="0">
                <a:hlinkClick r:id="rId4"/>
              </a:rPr>
              <a:t>https</a:t>
            </a:r>
            <a:r>
              <a:rPr lang="en-US" sz="900" dirty="0">
                <a:hlinkClick r:id="rId4"/>
              </a:rPr>
              <a:t>://</a:t>
            </a:r>
            <a:r>
              <a:rPr lang="en-US" sz="900" dirty="0" smtClean="0">
                <a:hlinkClick r:id="rId4"/>
              </a:rPr>
              <a:t>todoist.com/</a:t>
            </a:r>
            <a:endParaRPr lang="en-US" sz="900" dirty="0" smtClean="0"/>
          </a:p>
          <a:p>
            <a:pPr marL="0" indent="0">
              <a:buNone/>
            </a:pPr>
            <a:r>
              <a:rPr lang="en-US" sz="900" dirty="0" smtClean="0">
                <a:hlinkClick r:id="rId5"/>
              </a:rPr>
              <a:t>https</a:t>
            </a:r>
            <a:r>
              <a:rPr lang="en-US" sz="900" dirty="0">
                <a:hlinkClick r:id="rId5"/>
              </a:rPr>
              <a:t>://</a:t>
            </a:r>
            <a:r>
              <a:rPr lang="en-US" sz="900" dirty="0" smtClean="0">
                <a:hlinkClick r:id="rId5"/>
              </a:rPr>
              <a:t>calendar.sunrise.am/</a:t>
            </a:r>
            <a:endParaRPr lang="en-US" sz="900" dirty="0" smtClean="0"/>
          </a:p>
          <a:p>
            <a:pPr marL="0" indent="0">
              <a:buNone/>
            </a:pPr>
            <a:r>
              <a:rPr lang="en-US" sz="900" dirty="0" smtClean="0">
                <a:hlinkClick r:id="rId6"/>
              </a:rPr>
              <a:t>http</a:t>
            </a:r>
            <a:r>
              <a:rPr lang="en-US" sz="900" dirty="0">
                <a:hlinkClick r:id="rId6"/>
              </a:rPr>
              <a:t>://</a:t>
            </a:r>
            <a:r>
              <a:rPr lang="en-US" sz="900" dirty="0" smtClean="0">
                <a:hlinkClick r:id="rId6"/>
              </a:rPr>
              <a:t>3030.binaryhammer.com/</a:t>
            </a:r>
            <a:endParaRPr lang="en-US" sz="900" dirty="0" smtClean="0"/>
          </a:p>
          <a:p>
            <a:pPr marL="0" indent="0">
              <a:buNone/>
            </a:pPr>
            <a:r>
              <a:rPr lang="en-US" sz="900" dirty="0" smtClean="0">
                <a:hlinkClick r:id="rId7"/>
              </a:rPr>
              <a:t>https</a:t>
            </a:r>
            <a:r>
              <a:rPr lang="en-US" sz="900" dirty="0">
                <a:hlinkClick r:id="rId7"/>
              </a:rPr>
              <a:t>://</a:t>
            </a:r>
            <a:r>
              <a:rPr lang="en-US" sz="900" dirty="0" smtClean="0">
                <a:hlinkClick r:id="rId7"/>
              </a:rPr>
              <a:t>itunes.apple.com/us/app/microsoft-outlook/id951937596?mt=8</a:t>
            </a:r>
            <a:endParaRPr lang="en-US" sz="900" dirty="0" smtClean="0"/>
          </a:p>
          <a:p>
            <a:pPr marL="0" indent="0">
              <a:buNone/>
            </a:pPr>
            <a:r>
              <a:rPr lang="en-US" sz="900" dirty="0" smtClean="0">
                <a:hlinkClick r:id="rId8"/>
              </a:rPr>
              <a:t>http</a:t>
            </a:r>
            <a:r>
              <a:rPr lang="en-US" sz="900" dirty="0">
                <a:hlinkClick r:id="rId8"/>
              </a:rPr>
              <a:t>://</a:t>
            </a:r>
            <a:r>
              <a:rPr lang="en-US" sz="900" dirty="0" smtClean="0">
                <a:hlinkClick r:id="rId8"/>
              </a:rPr>
              <a:t>pomodorotechnique.com/</a:t>
            </a:r>
            <a:endParaRPr lang="en-US" sz="900" dirty="0" smtClean="0"/>
          </a:p>
          <a:p>
            <a:pPr marL="0" indent="0">
              <a:buNone/>
            </a:pPr>
            <a:r>
              <a:rPr lang="en-US" sz="900" dirty="0" smtClean="0">
                <a:hlinkClick r:id="rId9"/>
              </a:rPr>
              <a:t>http</a:t>
            </a:r>
            <a:r>
              <a:rPr lang="en-US" sz="900" dirty="0">
                <a:hlinkClick r:id="rId9"/>
              </a:rPr>
              <a:t>://mtcb.pwop.com</a:t>
            </a:r>
            <a:r>
              <a:rPr lang="en-US" sz="900" dirty="0" smtClean="0">
                <a:hlinkClick r:id="rId9"/>
              </a:rPr>
              <a:t>/</a:t>
            </a:r>
            <a:endParaRPr lang="en-US" sz="900" dirty="0" smtClean="0"/>
          </a:p>
          <a:p>
            <a:pPr marL="0" indent="0">
              <a:buNone/>
            </a:pPr>
            <a:r>
              <a:rPr lang="en-US" sz="900" dirty="0" smtClean="0">
                <a:hlinkClick r:id="rId10"/>
              </a:rPr>
              <a:t>http</a:t>
            </a:r>
            <a:r>
              <a:rPr lang="en-US" sz="900" dirty="0">
                <a:hlinkClick r:id="rId10"/>
              </a:rPr>
              <a:t>://</a:t>
            </a:r>
            <a:r>
              <a:rPr lang="en-US" sz="900" dirty="0" smtClean="0">
                <a:hlinkClick r:id="rId10"/>
              </a:rPr>
              <a:t>dotnetrocks.com/</a:t>
            </a:r>
            <a:endParaRPr lang="en-US" sz="900" dirty="0" smtClean="0"/>
          </a:p>
          <a:p>
            <a:pPr marL="0" indent="0">
              <a:buNone/>
            </a:pPr>
            <a:r>
              <a:rPr lang="en-US" sz="900" dirty="0" smtClean="0">
                <a:hlinkClick r:id="rId11"/>
              </a:rPr>
              <a:t>http</a:t>
            </a:r>
            <a:r>
              <a:rPr lang="en-US" sz="900" dirty="0">
                <a:hlinkClick r:id="rId11"/>
              </a:rPr>
              <a:t>://</a:t>
            </a:r>
            <a:r>
              <a:rPr lang="en-US" sz="900" dirty="0" smtClean="0">
                <a:hlinkClick r:id="rId11"/>
              </a:rPr>
              <a:t>distributedpodcast.com/</a:t>
            </a:r>
            <a:endParaRPr lang="en-US" sz="900" dirty="0" smtClean="0"/>
          </a:p>
          <a:p>
            <a:pPr marL="0" indent="0">
              <a:buNone/>
            </a:pPr>
            <a:r>
              <a:rPr lang="en-US" sz="900" dirty="0" smtClean="0">
                <a:hlinkClick r:id="rId12"/>
              </a:rPr>
              <a:t>http</a:t>
            </a:r>
            <a:r>
              <a:rPr lang="en-US" sz="900" dirty="0">
                <a:hlinkClick r:id="rId12"/>
              </a:rPr>
              <a:t>://hanselminutes.com</a:t>
            </a:r>
            <a:r>
              <a:rPr lang="en-US" sz="900" dirty="0" smtClean="0">
                <a:hlinkClick r:id="rId12"/>
              </a:rPr>
              <a:t>/</a:t>
            </a:r>
            <a:endParaRPr lang="en-US" sz="900" dirty="0" smtClean="0"/>
          </a:p>
          <a:p>
            <a:pPr marL="0" indent="0">
              <a:buNone/>
            </a:pPr>
            <a:endParaRPr lang="en-US" sz="900" dirty="0"/>
          </a:p>
        </p:txBody>
      </p:sp>
      <p:sp>
        <p:nvSpPr>
          <p:cNvPr id="4"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5" name="Rectangle 4"/>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57063"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203356" y="194742"/>
            <a:ext cx="535724" cy="584775"/>
            <a:chOff x="2646025" y="176675"/>
            <a:chExt cx="535724" cy="584775"/>
          </a:xfrm>
        </p:grpSpPr>
        <p:sp>
          <p:nvSpPr>
            <p:cNvPr id="10" name="Rectangle 9"/>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ectangle 10"/>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endParaRPr lang="en-US" sz="3200" dirty="0">
                <a:ln w="0"/>
                <a:solidFill>
                  <a:schemeClr val="bg1"/>
                </a:solidFill>
                <a:latin typeface="FontAwesome" pitchFamily="2" charset="0"/>
              </a:endParaRPr>
            </a:p>
          </p:txBody>
        </p:sp>
      </p:grpSp>
    </p:spTree>
    <p:extLst>
      <p:ext uri="{BB962C8B-B14F-4D97-AF65-F5344CB8AC3E}">
        <p14:creationId xmlns:p14="http://schemas.microsoft.com/office/powerpoint/2010/main" val="10029787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779516"/>
            <a:ext cx="9039225" cy="3621034"/>
          </a:xfrm>
        </p:spPr>
        <p:txBody>
          <a:bodyPr numCol="2">
            <a:normAutofit lnSpcReduction="10000"/>
          </a:bodyPr>
          <a:lstStyle/>
          <a:p>
            <a:pPr marL="0" indent="0">
              <a:buNone/>
            </a:pPr>
            <a:r>
              <a:rPr lang="en-US" sz="1200" b="1" dirty="0">
                <a:solidFill>
                  <a:schemeClr val="accent4"/>
                </a:solidFill>
              </a:rPr>
              <a:t>Children With </a:t>
            </a:r>
            <a:r>
              <a:rPr lang="en-US" sz="1200" b="1" dirty="0" smtClean="0">
                <a:solidFill>
                  <a:schemeClr val="accent4"/>
                </a:solidFill>
              </a:rPr>
              <a:t>Technology</a:t>
            </a:r>
          </a:p>
          <a:p>
            <a:pPr marL="0" indent="0">
              <a:buNone/>
            </a:pPr>
            <a:r>
              <a:rPr lang="en-US" sz="900" dirty="0" smtClean="0">
                <a:hlinkClick r:id="rId2"/>
              </a:rPr>
              <a:t>http</a:t>
            </a:r>
            <a:r>
              <a:rPr lang="en-US" sz="900" dirty="0">
                <a:hlinkClick r:id="rId2"/>
              </a:rPr>
              <a:t>://</a:t>
            </a:r>
            <a:r>
              <a:rPr lang="en-US" sz="900" dirty="0" smtClean="0">
                <a:hlinkClick r:id="rId2"/>
              </a:rPr>
              <a:t>lifehacker.com/5946947/how-can-i-kid-proof-my-pc-and-gadgets</a:t>
            </a:r>
            <a:endParaRPr lang="en-US" sz="900" dirty="0" smtClean="0"/>
          </a:p>
          <a:p>
            <a:pPr marL="0" indent="0">
              <a:buNone/>
            </a:pPr>
            <a:r>
              <a:rPr lang="en-US" sz="900" dirty="0" smtClean="0">
                <a:hlinkClick r:id="rId3"/>
              </a:rPr>
              <a:t>https</a:t>
            </a:r>
            <a:r>
              <a:rPr lang="en-US" sz="900" dirty="0">
                <a:hlinkClick r:id="rId3"/>
              </a:rPr>
              <a:t>://</a:t>
            </a:r>
            <a:r>
              <a:rPr lang="en-US" sz="900" dirty="0" smtClean="0">
                <a:hlinkClick r:id="rId3"/>
              </a:rPr>
              <a:t>www.aap.org/en-us/advocacy-and-policy/aap-health-initiatives/pages/media-and-children.aspx</a:t>
            </a:r>
            <a:endParaRPr lang="en-US" sz="900" dirty="0" smtClean="0"/>
          </a:p>
          <a:p>
            <a:pPr marL="0" indent="0">
              <a:buNone/>
            </a:pPr>
            <a:r>
              <a:rPr lang="en-US" sz="900" dirty="0" smtClean="0">
                <a:hlinkClick r:id="rId4"/>
              </a:rPr>
              <a:t>http</a:t>
            </a:r>
            <a:r>
              <a:rPr lang="en-US" sz="900" dirty="0">
                <a:hlinkClick r:id="rId4"/>
              </a:rPr>
              <a:t>://</a:t>
            </a:r>
            <a:r>
              <a:rPr lang="en-US" sz="900" dirty="0" smtClean="0">
                <a:hlinkClick r:id="rId4"/>
              </a:rPr>
              <a:t>www.nhlbi.nih.gov/health/educational/wecan/reduce-screen-time/tips-to-reduce-screen-time.htm</a:t>
            </a:r>
            <a:endParaRPr lang="en-US" sz="900" dirty="0" smtClean="0"/>
          </a:p>
          <a:p>
            <a:pPr marL="0" indent="0">
              <a:buNone/>
            </a:pPr>
            <a:r>
              <a:rPr lang="en-US" sz="900" dirty="0" smtClean="0">
                <a:hlinkClick r:id="rId5"/>
              </a:rPr>
              <a:t>http</a:t>
            </a:r>
            <a:r>
              <a:rPr lang="en-US" sz="900" dirty="0">
                <a:hlinkClick r:id="rId5"/>
              </a:rPr>
              <a:t>://</a:t>
            </a:r>
            <a:r>
              <a:rPr lang="en-US" sz="900" dirty="0" smtClean="0">
                <a:hlinkClick r:id="rId5"/>
              </a:rPr>
              <a:t>www.nytimes.com/2014/09/11/fashion/steve-jobs-apple-was-a-low-tech-parent.html</a:t>
            </a:r>
            <a:endParaRPr lang="en-US" sz="900" dirty="0" smtClean="0"/>
          </a:p>
          <a:p>
            <a:pPr marL="0" indent="0">
              <a:buNone/>
            </a:pPr>
            <a:r>
              <a:rPr lang="en-US" sz="900" dirty="0" smtClean="0">
                <a:hlinkClick r:id="rId6"/>
              </a:rPr>
              <a:t>http</a:t>
            </a:r>
            <a:r>
              <a:rPr lang="en-US" sz="900" dirty="0">
                <a:hlinkClick r:id="rId6"/>
              </a:rPr>
              <a:t>://theunboundedspirit.com/why-steve-jobs-didnt-let-his-kids-use-ipads</a:t>
            </a:r>
            <a:r>
              <a:rPr lang="en-US" sz="900" dirty="0" smtClean="0">
                <a:hlinkClick r:id="rId6"/>
              </a:rPr>
              <a:t>/</a:t>
            </a:r>
            <a:endParaRPr lang="en-US" sz="900" dirty="0" smtClean="0"/>
          </a:p>
          <a:p>
            <a:pPr marL="0" indent="0">
              <a:buNone/>
            </a:pPr>
            <a:r>
              <a:rPr lang="en-US" sz="900" dirty="0" smtClean="0">
                <a:hlinkClick r:id="rId7"/>
              </a:rPr>
              <a:t>http</a:t>
            </a:r>
            <a:r>
              <a:rPr lang="en-US" sz="900" dirty="0">
                <a:hlinkClick r:id="rId7"/>
              </a:rPr>
              <a:t>://</a:t>
            </a:r>
            <a:r>
              <a:rPr lang="en-US" sz="900" dirty="0" smtClean="0">
                <a:hlinkClick r:id="rId7"/>
              </a:rPr>
              <a:t>waldorfpeninsula.org/</a:t>
            </a:r>
            <a:endParaRPr lang="en-US" sz="900" dirty="0" smtClean="0"/>
          </a:p>
          <a:p>
            <a:pPr marL="0" indent="0">
              <a:buNone/>
            </a:pPr>
            <a:r>
              <a:rPr lang="en-US" sz="900" dirty="0" smtClean="0">
                <a:hlinkClick r:id="rId8"/>
              </a:rPr>
              <a:t>http</a:t>
            </a:r>
            <a:r>
              <a:rPr lang="en-US" sz="900" dirty="0">
                <a:hlinkClick r:id="rId8"/>
              </a:rPr>
              <a:t>://</a:t>
            </a:r>
            <a:r>
              <a:rPr lang="en-US" sz="900" dirty="0" smtClean="0">
                <a:hlinkClick r:id="rId8"/>
              </a:rPr>
              <a:t>www.telegraph.co.uk/education/educationnews/10767878/Infants-unable-to-use-toy-building-blocks-due-to-iPad-addiction.html</a:t>
            </a:r>
            <a:endParaRPr lang="en-US" sz="900" dirty="0" smtClean="0"/>
          </a:p>
          <a:p>
            <a:pPr marL="0" indent="0">
              <a:buNone/>
            </a:pPr>
            <a:r>
              <a:rPr lang="en-US" sz="900" dirty="0" smtClean="0">
                <a:hlinkClick r:id="rId9"/>
              </a:rPr>
              <a:t>http</a:t>
            </a:r>
            <a:r>
              <a:rPr lang="en-US" sz="900" dirty="0">
                <a:hlinkClick r:id="rId9"/>
              </a:rPr>
              <a:t>://</a:t>
            </a:r>
            <a:r>
              <a:rPr lang="en-US" sz="900" dirty="0" smtClean="0">
                <a:hlinkClick r:id="rId9"/>
              </a:rPr>
              <a:t>www.sensomotorische-integratie.nl/CrisRowan.pdf</a:t>
            </a:r>
            <a:endParaRPr lang="en-US" sz="900" dirty="0" smtClean="0"/>
          </a:p>
          <a:p>
            <a:pPr marL="0" indent="0">
              <a:buNone/>
            </a:pPr>
            <a:r>
              <a:rPr lang="en-US" sz="900" dirty="0" smtClean="0">
                <a:hlinkClick r:id="rId10"/>
              </a:rPr>
              <a:t>http</a:t>
            </a:r>
            <a:r>
              <a:rPr lang="en-US" sz="900" dirty="0">
                <a:hlinkClick r:id="rId10"/>
              </a:rPr>
              <a:t>://</a:t>
            </a:r>
            <a:r>
              <a:rPr lang="en-US" sz="900" dirty="0" smtClean="0">
                <a:hlinkClick r:id="rId10"/>
              </a:rPr>
              <a:t>richardfreed.com/wired-child/</a:t>
            </a:r>
            <a:endParaRPr lang="en-US" sz="900" dirty="0" smtClean="0"/>
          </a:p>
          <a:p>
            <a:pPr marL="0" indent="0">
              <a:buNone/>
            </a:pPr>
            <a:r>
              <a:rPr lang="en-US" sz="900" dirty="0" smtClean="0">
                <a:hlinkClick r:id="rId11"/>
              </a:rPr>
              <a:t>http</a:t>
            </a:r>
            <a:r>
              <a:rPr lang="en-US" sz="900" dirty="0">
                <a:hlinkClick r:id="rId11"/>
              </a:rPr>
              <a:t>://</a:t>
            </a:r>
            <a:r>
              <a:rPr lang="en-US" sz="900" dirty="0" smtClean="0">
                <a:hlinkClick r:id="rId11"/>
              </a:rPr>
              <a:t>www.nytimes.com/2011/10/25/us/screen-time-higher-than-ever-for-children-study-finds.html</a:t>
            </a:r>
            <a:endParaRPr lang="en-US" sz="900" dirty="0" smtClean="0"/>
          </a:p>
          <a:p>
            <a:pPr marL="0" indent="0">
              <a:buNone/>
            </a:pPr>
            <a:r>
              <a:rPr lang="en-US" sz="900" dirty="0" smtClean="0">
                <a:hlinkClick r:id="rId12"/>
              </a:rPr>
              <a:t>https</a:t>
            </a:r>
            <a:r>
              <a:rPr lang="en-US" sz="900" dirty="0">
                <a:hlinkClick r:id="rId12"/>
              </a:rPr>
              <a:t>://</a:t>
            </a:r>
            <a:r>
              <a:rPr lang="en-US" sz="900" dirty="0" smtClean="0">
                <a:hlinkClick r:id="rId12"/>
              </a:rPr>
              <a:t>www.commonsensemedia.org/</a:t>
            </a:r>
            <a:endParaRPr lang="en-US" sz="900" dirty="0" smtClean="0"/>
          </a:p>
          <a:p>
            <a:pPr marL="0" indent="0">
              <a:buNone/>
            </a:pPr>
            <a:r>
              <a:rPr lang="en-US" sz="900" dirty="0" smtClean="0">
                <a:hlinkClick r:id="rId13"/>
              </a:rPr>
              <a:t>http</a:t>
            </a:r>
            <a:r>
              <a:rPr lang="en-US" sz="900" dirty="0">
                <a:hlinkClick r:id="rId13"/>
              </a:rPr>
              <a:t>://</a:t>
            </a:r>
            <a:r>
              <a:rPr lang="en-US" sz="900" dirty="0" smtClean="0">
                <a:hlinkClick r:id="rId13"/>
              </a:rPr>
              <a:t>www.parentfurther.com/resources/enewsletter/e-parenting</a:t>
            </a:r>
            <a:endParaRPr lang="en-US" sz="900" dirty="0" smtClean="0"/>
          </a:p>
          <a:p>
            <a:pPr marL="0" indent="0">
              <a:buNone/>
            </a:pPr>
            <a:r>
              <a:rPr lang="en-US" sz="900" dirty="0" smtClean="0">
                <a:hlinkClick r:id="rId14"/>
              </a:rPr>
              <a:t>http</a:t>
            </a:r>
            <a:r>
              <a:rPr lang="en-US" sz="900" dirty="0">
                <a:hlinkClick r:id="rId14"/>
              </a:rPr>
              <a:t>://</a:t>
            </a:r>
            <a:r>
              <a:rPr lang="en-US" sz="900" dirty="0" smtClean="0">
                <a:hlinkClick r:id="rId14"/>
              </a:rPr>
              <a:t>www.bluemanateebooks.com/home/digital_playground_data/screen_time_trends.html</a:t>
            </a:r>
            <a:endParaRPr lang="en-US" sz="900" dirty="0" smtClean="0"/>
          </a:p>
          <a:p>
            <a:pPr marL="0" indent="0">
              <a:buNone/>
            </a:pPr>
            <a:r>
              <a:rPr lang="en-US" sz="900" dirty="0" smtClean="0">
                <a:hlinkClick r:id="rId15"/>
              </a:rPr>
              <a:t>https</a:t>
            </a:r>
            <a:r>
              <a:rPr lang="en-US" sz="900" dirty="0">
                <a:hlinkClick r:id="rId15"/>
              </a:rPr>
              <a:t>://</a:t>
            </a:r>
            <a:r>
              <a:rPr lang="en-US" sz="900" dirty="0" smtClean="0">
                <a:hlinkClick r:id="rId15"/>
              </a:rPr>
              <a:t>www.parentmap.com/article/are-kids-watching-less-common-sense-media-study-spotlights-screen-time-trends</a:t>
            </a:r>
            <a:endParaRPr lang="en-US" sz="900" dirty="0" smtClean="0"/>
          </a:p>
          <a:p>
            <a:pPr marL="0" indent="0">
              <a:buNone/>
            </a:pPr>
            <a:r>
              <a:rPr lang="en-US" sz="900" dirty="0" smtClean="0">
                <a:hlinkClick r:id="rId16"/>
              </a:rPr>
              <a:t>https</a:t>
            </a:r>
            <a:r>
              <a:rPr lang="en-US" sz="900" dirty="0">
                <a:hlinkClick r:id="rId16"/>
              </a:rPr>
              <a:t>://</a:t>
            </a:r>
            <a:r>
              <a:rPr lang="en-US" sz="900" dirty="0" smtClean="0">
                <a:hlinkClick r:id="rId16"/>
              </a:rPr>
              <a:t>itunes.apple.com/us/app/kids-media/id504932051?mt=8</a:t>
            </a:r>
            <a:endParaRPr lang="en-US" sz="900" dirty="0" smtClean="0"/>
          </a:p>
          <a:p>
            <a:pPr marL="0" indent="0">
              <a:buNone/>
            </a:pPr>
            <a:r>
              <a:rPr lang="en-US" sz="900" dirty="0" smtClean="0">
                <a:hlinkClick r:id="rId17"/>
              </a:rPr>
              <a:t>https</a:t>
            </a:r>
            <a:r>
              <a:rPr lang="en-US" sz="900" dirty="0">
                <a:hlinkClick r:id="rId17"/>
              </a:rPr>
              <a:t>://</a:t>
            </a:r>
            <a:r>
              <a:rPr lang="en-US" sz="900" dirty="0" smtClean="0">
                <a:hlinkClick r:id="rId17"/>
              </a:rPr>
              <a:t>www.commonsensemedia.org/research/zero-to-eight-childrens-media-use-in-america-2013</a:t>
            </a:r>
            <a:endParaRPr lang="en-US" sz="900" dirty="0" smtClean="0"/>
          </a:p>
          <a:p>
            <a:pPr marL="0" indent="0">
              <a:buNone/>
            </a:pPr>
            <a:r>
              <a:rPr lang="en-US" sz="1200" b="1" dirty="0">
                <a:solidFill>
                  <a:schemeClr val="accent4"/>
                </a:solidFill>
              </a:rPr>
              <a:t>Digital </a:t>
            </a:r>
            <a:r>
              <a:rPr lang="en-US" sz="1200" b="1" dirty="0" smtClean="0">
                <a:solidFill>
                  <a:schemeClr val="accent4"/>
                </a:solidFill>
              </a:rPr>
              <a:t>Guardian</a:t>
            </a:r>
          </a:p>
          <a:p>
            <a:pPr marL="0" indent="0">
              <a:buNone/>
            </a:pPr>
            <a:r>
              <a:rPr lang="en-US" sz="900" dirty="0">
                <a:hlinkClick r:id="rId18"/>
              </a:rPr>
              <a:t>https</a:t>
            </a:r>
            <a:r>
              <a:rPr lang="en-US" sz="900" dirty="0">
                <a:hlinkClick r:id="rId18"/>
              </a:rPr>
              <a:t>://</a:t>
            </a:r>
            <a:r>
              <a:rPr lang="en-US" sz="900" dirty="0" smtClean="0">
                <a:hlinkClick r:id="rId18"/>
              </a:rPr>
              <a:t>www.commonsensemedia.org/privacy-and-internet-safety/how-do-i-protect-my-kids-privacy-online</a:t>
            </a:r>
            <a:endParaRPr lang="en-US" sz="900" dirty="0" smtClean="0"/>
          </a:p>
          <a:p>
            <a:pPr marL="0" indent="0">
              <a:buNone/>
            </a:pPr>
            <a:r>
              <a:rPr lang="en-US" sz="900" dirty="0" smtClean="0">
                <a:hlinkClick r:id="rId19"/>
              </a:rPr>
              <a:t>http://www.coppa.org/</a:t>
            </a:r>
            <a:endParaRPr lang="en-US" sz="900" dirty="0" smtClean="0"/>
          </a:p>
          <a:p>
            <a:pPr marL="0" indent="0">
              <a:buNone/>
            </a:pPr>
            <a:r>
              <a:rPr lang="en-US" sz="900" dirty="0" smtClean="0">
                <a:hlinkClick r:id="rId20"/>
              </a:rPr>
              <a:t>https</a:t>
            </a:r>
            <a:r>
              <a:rPr lang="en-US" sz="900" dirty="0">
                <a:hlinkClick r:id="rId20"/>
              </a:rPr>
              <a:t>://</a:t>
            </a:r>
            <a:r>
              <a:rPr lang="en-US" sz="900" dirty="0" smtClean="0">
                <a:hlinkClick r:id="rId20"/>
              </a:rPr>
              <a:t>www.snapchat.com/safety</a:t>
            </a:r>
            <a:endParaRPr lang="en-US" sz="900" dirty="0" smtClean="0"/>
          </a:p>
          <a:p>
            <a:pPr marL="0" indent="0">
              <a:buNone/>
            </a:pPr>
            <a:r>
              <a:rPr lang="en-US" sz="900" dirty="0" smtClean="0">
                <a:hlinkClick r:id="rId21"/>
              </a:rPr>
              <a:t>http</a:t>
            </a:r>
            <a:r>
              <a:rPr lang="en-US" sz="900" dirty="0">
                <a:hlinkClick r:id="rId21"/>
              </a:rPr>
              <a:t>://</a:t>
            </a:r>
            <a:r>
              <a:rPr lang="en-US" sz="900" dirty="0" smtClean="0">
                <a:hlinkClick r:id="rId21"/>
              </a:rPr>
              <a:t>www.connectsafely.org/wp-content/uploads/snapchat_parents_guide.pdf</a:t>
            </a:r>
            <a:endParaRPr lang="en-US" sz="900" dirty="0" smtClean="0"/>
          </a:p>
          <a:p>
            <a:pPr marL="0" indent="0">
              <a:buNone/>
            </a:pPr>
            <a:r>
              <a:rPr lang="en-US" sz="900" dirty="0" smtClean="0">
                <a:hlinkClick r:id="rId22"/>
              </a:rPr>
              <a:t>http</a:t>
            </a:r>
            <a:r>
              <a:rPr lang="en-US" sz="900" dirty="0">
                <a:hlinkClick r:id="rId22"/>
              </a:rPr>
              <a:t>://</a:t>
            </a:r>
            <a:r>
              <a:rPr lang="en-US" sz="900" dirty="0" smtClean="0">
                <a:hlinkClick r:id="rId22"/>
              </a:rPr>
              <a:t>www.ikeepsafe.org/</a:t>
            </a:r>
            <a:endParaRPr lang="en-US" sz="900" dirty="0" smtClean="0"/>
          </a:p>
          <a:p>
            <a:pPr marL="0" indent="0">
              <a:buNone/>
            </a:pPr>
            <a:r>
              <a:rPr lang="en-US" sz="900" dirty="0" smtClean="0">
                <a:hlinkClick r:id="rId23"/>
              </a:rPr>
              <a:t>http</a:t>
            </a:r>
            <a:r>
              <a:rPr lang="en-US" sz="900" dirty="0">
                <a:hlinkClick r:id="rId23"/>
              </a:rPr>
              <a:t>://</a:t>
            </a:r>
            <a:r>
              <a:rPr lang="en-US" sz="900" dirty="0" smtClean="0">
                <a:hlinkClick r:id="rId23"/>
              </a:rPr>
              <a:t>www.saferinternet.org.uk/</a:t>
            </a:r>
            <a:endParaRPr lang="en-US" sz="900" dirty="0" smtClean="0"/>
          </a:p>
          <a:p>
            <a:pPr marL="0" indent="0">
              <a:buNone/>
            </a:pPr>
            <a:r>
              <a:rPr lang="en-US" sz="900" dirty="0" smtClean="0">
                <a:hlinkClick r:id="rId24"/>
              </a:rPr>
              <a:t>http</a:t>
            </a:r>
            <a:r>
              <a:rPr lang="en-US" sz="900" dirty="0">
                <a:hlinkClick r:id="rId24"/>
              </a:rPr>
              <a:t>://</a:t>
            </a:r>
            <a:r>
              <a:rPr lang="en-US" sz="900" dirty="0" smtClean="0">
                <a:hlinkClick r:id="rId24"/>
              </a:rPr>
              <a:t>www.connectsafely.org/</a:t>
            </a:r>
            <a:endParaRPr lang="en-US" sz="900" dirty="0" smtClean="0"/>
          </a:p>
          <a:p>
            <a:pPr marL="0" indent="0">
              <a:buNone/>
            </a:pPr>
            <a:r>
              <a:rPr lang="en-US" sz="900" dirty="0" smtClean="0">
                <a:hlinkClick r:id="rId25"/>
              </a:rPr>
              <a:t>http</a:t>
            </a:r>
            <a:r>
              <a:rPr lang="en-US" sz="900" dirty="0">
                <a:hlinkClick r:id="rId25"/>
              </a:rPr>
              <a:t>://</a:t>
            </a:r>
            <a:r>
              <a:rPr lang="en-US" sz="900" dirty="0" smtClean="0">
                <a:hlinkClick r:id="rId25"/>
              </a:rPr>
              <a:t>www.connectsafely.org/wp-content/uploads/sc_cyberbullying.pdf</a:t>
            </a:r>
            <a:endParaRPr lang="en-US" sz="900" dirty="0" smtClean="0"/>
          </a:p>
          <a:p>
            <a:pPr marL="0" indent="0">
              <a:buNone/>
            </a:pPr>
            <a:r>
              <a:rPr lang="en-US" sz="900" dirty="0" smtClean="0">
                <a:hlinkClick r:id="rId26"/>
              </a:rPr>
              <a:t>http</a:t>
            </a:r>
            <a:r>
              <a:rPr lang="en-US" sz="900" dirty="0">
                <a:hlinkClick r:id="rId26"/>
              </a:rPr>
              <a:t>://</a:t>
            </a:r>
            <a:r>
              <a:rPr lang="en-US" sz="900" dirty="0" smtClean="0">
                <a:hlinkClick r:id="rId26"/>
              </a:rPr>
              <a:t>www2.ed.gov/policy/gen/guid/fpco/ferpa/index.html</a:t>
            </a:r>
            <a:endParaRPr lang="en-US" sz="900" dirty="0" smtClean="0"/>
          </a:p>
          <a:p>
            <a:pPr marL="0" indent="0">
              <a:buNone/>
            </a:pPr>
            <a:r>
              <a:rPr lang="en-US" sz="1200" b="1" dirty="0">
                <a:solidFill>
                  <a:schemeClr val="accent4"/>
                </a:solidFill>
              </a:rPr>
              <a:t>How to teach coding</a:t>
            </a:r>
          </a:p>
          <a:p>
            <a:pPr marL="0" indent="0">
              <a:buNone/>
            </a:pPr>
            <a:r>
              <a:rPr lang="en-US" sz="900" dirty="0" smtClean="0">
                <a:hlinkClick r:id="rId27"/>
              </a:rPr>
              <a:t>http</a:t>
            </a:r>
            <a:r>
              <a:rPr lang="en-US" sz="900" dirty="0">
                <a:hlinkClick r:id="rId27"/>
              </a:rPr>
              <a:t>://</a:t>
            </a:r>
            <a:r>
              <a:rPr lang="en-US" sz="900" dirty="0" smtClean="0">
                <a:hlinkClick r:id="rId27"/>
              </a:rPr>
              <a:t>allthingsd.com/20130506/can-these-ipad-apps-teach-your-kid-to-code/</a:t>
            </a:r>
            <a:endParaRPr lang="en-US" sz="900" dirty="0" smtClean="0"/>
          </a:p>
          <a:p>
            <a:pPr marL="0" indent="0">
              <a:buNone/>
            </a:pPr>
            <a:r>
              <a:rPr lang="en-US" sz="900" dirty="0" smtClean="0">
                <a:hlinkClick r:id="rId28"/>
              </a:rPr>
              <a:t>https</a:t>
            </a:r>
            <a:r>
              <a:rPr lang="en-US" sz="900" dirty="0">
                <a:hlinkClick r:id="rId28"/>
              </a:rPr>
              <a:t>://</a:t>
            </a:r>
            <a:r>
              <a:rPr lang="en-US" sz="900" dirty="0" smtClean="0">
                <a:hlinkClick r:id="rId28"/>
              </a:rPr>
              <a:t>itunes.apple.com/us/app/kodable/id577673067?mt=8</a:t>
            </a:r>
            <a:endParaRPr lang="en-US" sz="900" dirty="0" smtClean="0"/>
          </a:p>
          <a:p>
            <a:pPr marL="0" indent="0">
              <a:buNone/>
            </a:pPr>
            <a:r>
              <a:rPr lang="en-US" sz="900" dirty="0" smtClean="0">
                <a:hlinkClick r:id="rId29"/>
              </a:rPr>
              <a:t>https</a:t>
            </a:r>
            <a:r>
              <a:rPr lang="en-US" sz="900" dirty="0">
                <a:hlinkClick r:id="rId29"/>
              </a:rPr>
              <a:t>://</a:t>
            </a:r>
            <a:r>
              <a:rPr lang="en-US" sz="900" dirty="0" smtClean="0">
                <a:hlinkClick r:id="rId29"/>
              </a:rPr>
              <a:t>itunes.apple.com/us/app/hopscotch-hd/id617098629?mt=8</a:t>
            </a:r>
            <a:endParaRPr lang="en-US" sz="900" dirty="0" smtClean="0"/>
          </a:p>
          <a:p>
            <a:pPr marL="0" indent="0">
              <a:buNone/>
            </a:pPr>
            <a:r>
              <a:rPr lang="en-US" sz="900" dirty="0" smtClean="0">
                <a:hlinkClick r:id="rId30"/>
              </a:rPr>
              <a:t>http</a:t>
            </a:r>
            <a:r>
              <a:rPr lang="en-US" sz="900" dirty="0">
                <a:hlinkClick r:id="rId30"/>
              </a:rPr>
              <a:t>://</a:t>
            </a:r>
            <a:r>
              <a:rPr lang="en-US" sz="900" dirty="0" smtClean="0">
                <a:hlinkClick r:id="rId30"/>
              </a:rPr>
              <a:t>www.edutopia.org/blog/7-apps-teaching-children-coding-anna-adam</a:t>
            </a:r>
            <a:endParaRPr lang="en-US" sz="900" dirty="0" smtClean="0"/>
          </a:p>
          <a:p>
            <a:pPr marL="0" indent="0">
              <a:buNone/>
            </a:pPr>
            <a:r>
              <a:rPr lang="en-US" sz="900" dirty="0" smtClean="0">
                <a:hlinkClick r:id="rId31"/>
              </a:rPr>
              <a:t>https</a:t>
            </a:r>
            <a:r>
              <a:rPr lang="en-US" sz="900" dirty="0">
                <a:hlinkClick r:id="rId31"/>
              </a:rPr>
              <a:t>://</a:t>
            </a:r>
            <a:r>
              <a:rPr lang="en-US" sz="900" dirty="0" smtClean="0">
                <a:hlinkClick r:id="rId31"/>
              </a:rPr>
              <a:t>scratch.mit.edu/</a:t>
            </a:r>
            <a:endParaRPr lang="en-US" sz="900" dirty="0" smtClean="0"/>
          </a:p>
          <a:p>
            <a:pPr marL="0" indent="0">
              <a:buNone/>
            </a:pPr>
            <a:r>
              <a:rPr lang="en-US" sz="900" dirty="0" smtClean="0">
                <a:hlinkClick r:id="rId32"/>
              </a:rPr>
              <a:t>https</a:t>
            </a:r>
            <a:r>
              <a:rPr lang="en-US" sz="900" dirty="0">
                <a:hlinkClick r:id="rId32"/>
              </a:rPr>
              <a:t>://</a:t>
            </a:r>
            <a:r>
              <a:rPr lang="en-US" sz="900" dirty="0" smtClean="0">
                <a:hlinkClick r:id="rId32"/>
              </a:rPr>
              <a:t>www.gethopscotch.com/</a:t>
            </a:r>
            <a:endParaRPr lang="en-US" sz="900" dirty="0" smtClean="0"/>
          </a:p>
          <a:p>
            <a:pPr marL="0" indent="0">
              <a:buNone/>
            </a:pPr>
            <a:r>
              <a:rPr lang="en-US" sz="900" dirty="0" smtClean="0">
                <a:hlinkClick r:id="rId33"/>
              </a:rPr>
              <a:t>https</a:t>
            </a:r>
            <a:r>
              <a:rPr lang="en-US" sz="900" dirty="0">
                <a:hlinkClick r:id="rId33"/>
              </a:rPr>
              <a:t>://</a:t>
            </a:r>
            <a:r>
              <a:rPr lang="en-US" sz="900" dirty="0" smtClean="0">
                <a:hlinkClick r:id="rId33"/>
              </a:rPr>
              <a:t>www.kodable.com/</a:t>
            </a:r>
            <a:endParaRPr lang="en-US" sz="900" dirty="0" smtClean="0"/>
          </a:p>
          <a:p>
            <a:pPr marL="0" indent="0">
              <a:buNone/>
            </a:pPr>
            <a:r>
              <a:rPr lang="en-US" sz="900" dirty="0" smtClean="0">
                <a:hlinkClick r:id="rId34"/>
              </a:rPr>
              <a:t>http</a:t>
            </a:r>
            <a:r>
              <a:rPr lang="en-US" sz="900" dirty="0">
                <a:hlinkClick r:id="rId34"/>
              </a:rPr>
              <a:t>://www.scratchjr.org</a:t>
            </a:r>
            <a:r>
              <a:rPr lang="en-US" sz="900" dirty="0" smtClean="0">
                <a:hlinkClick r:id="rId34"/>
              </a:rPr>
              <a:t>/</a:t>
            </a:r>
            <a:endParaRPr lang="en-US" sz="900" dirty="0" smtClean="0"/>
          </a:p>
          <a:p>
            <a:pPr marL="0" indent="0">
              <a:buNone/>
            </a:pPr>
            <a:endParaRPr lang="en-US" sz="900" dirty="0"/>
          </a:p>
        </p:txBody>
      </p:sp>
      <p:sp>
        <p:nvSpPr>
          <p:cNvPr id="4" name="Title 1"/>
          <p:cNvSpPr>
            <a:spLocks noGrp="1"/>
          </p:cNvSpPr>
          <p:nvPr>
            <p:ph type="title"/>
          </p:nvPr>
        </p:nvSpPr>
        <p:spPr>
          <a:xfrm>
            <a:off x="2733675" y="276817"/>
            <a:ext cx="6410325" cy="420624"/>
          </a:xfrm>
          <a:solidFill>
            <a:schemeClr val="accent5"/>
          </a:solidFill>
          <a:ln>
            <a:solidFill>
              <a:schemeClr val="accent5"/>
            </a:solidFill>
          </a:ln>
        </p:spPr>
        <p:txBody>
          <a:bodyPr>
            <a:normAutofit/>
          </a:bodyPr>
          <a:lstStyle/>
          <a:p>
            <a:r>
              <a:rPr lang="en-US" dirty="0" smtClean="0">
                <a:solidFill>
                  <a:schemeClr val="bg1"/>
                </a:solidFill>
              </a:rPr>
              <a:t>Resources</a:t>
            </a:r>
            <a:endParaRPr lang="en-US" b="0" dirty="0">
              <a:solidFill>
                <a:schemeClr val="bg1"/>
              </a:solidFill>
            </a:endParaRPr>
          </a:p>
        </p:txBody>
      </p:sp>
      <p:sp>
        <p:nvSpPr>
          <p:cNvPr id="5" name="Rectangle 4"/>
          <p:cNvSpPr/>
          <p:nvPr/>
        </p:nvSpPr>
        <p:spPr>
          <a:xfrm>
            <a:off x="1105703" y="276817"/>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57063" y="276817"/>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54343" y="276817"/>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05" y="276817"/>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203356" y="194742"/>
            <a:ext cx="535724" cy="584775"/>
            <a:chOff x="2646025" y="176675"/>
            <a:chExt cx="535724" cy="584775"/>
          </a:xfrm>
        </p:grpSpPr>
        <p:sp>
          <p:nvSpPr>
            <p:cNvPr id="10" name="Rectangle 9"/>
            <p:cNvSpPr/>
            <p:nvPr/>
          </p:nvSpPr>
          <p:spPr>
            <a:xfrm>
              <a:off x="2703575" y="194742"/>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ectangle 10"/>
            <p:cNvSpPr/>
            <p:nvPr/>
          </p:nvSpPr>
          <p:spPr>
            <a:xfrm>
              <a:off x="2646025" y="176675"/>
              <a:ext cx="535724" cy="584775"/>
            </a:xfrm>
            <a:prstGeom prst="rect">
              <a:avLst/>
            </a:prstGeom>
            <a:solidFill>
              <a:schemeClr val="accent5"/>
            </a:solidFill>
          </p:spPr>
          <p:txBody>
            <a:bodyPr wrap="none" lIns="91440" tIns="45720" rIns="91440" bIns="45720">
              <a:spAutoFit/>
            </a:bodyPr>
            <a:lstStyle/>
            <a:p>
              <a:pPr algn="ctr"/>
              <a:r>
                <a:rPr lang="en-US" sz="3200" dirty="0">
                  <a:ln w="0"/>
                  <a:solidFill>
                    <a:schemeClr val="bg1"/>
                  </a:solidFill>
                  <a:latin typeface="FontAwesome" pitchFamily="2" charset="0"/>
                </a:rPr>
                <a:t></a:t>
              </a:r>
              <a:endParaRPr lang="en-US" sz="3200" dirty="0">
                <a:ln w="0"/>
                <a:solidFill>
                  <a:schemeClr val="bg1"/>
                </a:solidFill>
                <a:latin typeface="FontAwesome" pitchFamily="2" charset="0"/>
              </a:endParaRPr>
            </a:p>
          </p:txBody>
        </p:sp>
      </p:grpSp>
    </p:spTree>
    <p:extLst>
      <p:ext uri="{BB962C8B-B14F-4D97-AF65-F5344CB8AC3E}">
        <p14:creationId xmlns:p14="http://schemas.microsoft.com/office/powerpoint/2010/main" val="4543304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481844" y="3031349"/>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553204"/>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sp>
        <p:nvSpPr>
          <p:cNvPr id="84" name="Shape 118"/>
          <p:cNvSpPr/>
          <p:nvPr/>
        </p:nvSpPr>
        <p:spPr>
          <a:xfrm>
            <a:off x="1018206" y="3579025"/>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85" name="Shape 119"/>
          <p:cNvSpPr/>
          <p:nvPr/>
        </p:nvSpPr>
        <p:spPr>
          <a:xfrm>
            <a:off x="885026" y="3259273"/>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86" name="Shape 120"/>
          <p:cNvSpPr/>
          <p:nvPr/>
        </p:nvSpPr>
        <p:spPr>
          <a:xfrm>
            <a:off x="863986" y="2940649"/>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87" name="Shape 121"/>
          <p:cNvSpPr/>
          <p:nvPr/>
        </p:nvSpPr>
        <p:spPr>
          <a:xfrm>
            <a:off x="869199" y="2604338"/>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88" name="Shape 122"/>
          <p:cNvSpPr/>
          <p:nvPr/>
        </p:nvSpPr>
        <p:spPr>
          <a:xfrm>
            <a:off x="1791166" y="2600956"/>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89" name="Shape 123"/>
          <p:cNvSpPr/>
          <p:nvPr/>
        </p:nvSpPr>
        <p:spPr>
          <a:xfrm>
            <a:off x="1000440" y="2460414"/>
            <a:ext cx="1576535" cy="2959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24"/>
          <p:cNvSpPr/>
          <p:nvPr/>
        </p:nvSpPr>
        <p:spPr>
          <a:xfrm>
            <a:off x="740102" y="694253"/>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91" name="Shape 125"/>
          <p:cNvSpPr/>
          <p:nvPr/>
        </p:nvSpPr>
        <p:spPr>
          <a:xfrm>
            <a:off x="1757397" y="694253"/>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716041" y="1177637"/>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2554078" y="1684097"/>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754803" y="3277370"/>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26396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Umbrella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6" name="Group 5"/>
          <p:cNvGrpSpPr/>
          <p:nvPr/>
        </p:nvGrpSpPr>
        <p:grpSpPr>
          <a:xfrm>
            <a:off x="470739" y="1900471"/>
            <a:ext cx="1915322" cy="2092718"/>
            <a:chOff x="470739" y="1825040"/>
            <a:chExt cx="1915322" cy="2092718"/>
          </a:xfrm>
        </p:grpSpPr>
        <p:grpSp>
          <p:nvGrpSpPr>
            <p:cNvPr id="60" name="Group 141"/>
            <p:cNvGrpSpPr/>
            <p:nvPr/>
          </p:nvGrpSpPr>
          <p:grpSpPr>
            <a:xfrm>
              <a:off x="470739" y="1825040"/>
              <a:ext cx="1853777" cy="2092718"/>
              <a:chOff x="12075" y="-1"/>
              <a:chExt cx="3077165" cy="3473795"/>
            </a:xfrm>
            <a:solidFill>
              <a:schemeClr val="accent1"/>
            </a:solidFill>
          </p:grpSpPr>
          <p:sp>
            <p:nvSpPr>
              <p:cNvPr id="6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3" name="Shape 138"/>
              <p:cNvSpPr/>
              <p:nvPr/>
            </p:nvSpPr>
            <p:spPr>
              <a:xfrm>
                <a:off x="1512296" y="1651747"/>
                <a:ext cx="79451" cy="1270001"/>
              </a:xfrm>
              <a:prstGeom prst="rect">
                <a:avLst/>
              </a:pr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sp>
          <p:nvSpPr>
            <p:cNvPr id="67" name="TextBox 66"/>
            <p:cNvSpPr txBox="1"/>
            <p:nvPr/>
          </p:nvSpPr>
          <p:spPr>
            <a:xfrm>
              <a:off x="931334" y="2115126"/>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01</a:t>
              </a:r>
            </a:p>
          </p:txBody>
        </p:sp>
        <p:sp>
          <p:nvSpPr>
            <p:cNvPr id="3" name="TextBox 2"/>
            <p:cNvSpPr txBox="1"/>
            <p:nvPr/>
          </p:nvSpPr>
          <p:spPr>
            <a:xfrm>
              <a:off x="915940" y="2053552"/>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#A</a:t>
              </a:r>
            </a:p>
          </p:txBody>
        </p:sp>
        <p:sp>
          <p:nvSpPr>
            <p:cNvPr id="73" name="Title 1"/>
            <p:cNvSpPr txBox="1">
              <a:spLocks/>
            </p:cNvSpPr>
            <p:nvPr/>
          </p:nvSpPr>
          <p:spPr>
            <a:xfrm>
              <a:off x="475892" y="29402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4" name="TextBox 73"/>
            <p:cNvSpPr txBox="1"/>
            <p:nvPr/>
          </p:nvSpPr>
          <p:spPr>
            <a:xfrm>
              <a:off x="1462424" y="2957181"/>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10" name="Group 9"/>
          <p:cNvGrpSpPr/>
          <p:nvPr/>
        </p:nvGrpSpPr>
        <p:grpSpPr>
          <a:xfrm>
            <a:off x="2585850" y="1900471"/>
            <a:ext cx="1915322" cy="2092718"/>
            <a:chOff x="2585850" y="1900471"/>
            <a:chExt cx="1915322" cy="2092718"/>
          </a:xfrm>
        </p:grpSpPr>
        <p:grpSp>
          <p:nvGrpSpPr>
            <p:cNvPr id="165" name="Group 141"/>
            <p:cNvGrpSpPr/>
            <p:nvPr/>
          </p:nvGrpSpPr>
          <p:grpSpPr>
            <a:xfrm>
              <a:off x="2585850" y="1900471"/>
              <a:ext cx="1853777" cy="2092718"/>
              <a:chOff x="12075" y="-1"/>
              <a:chExt cx="3077165" cy="3473795"/>
            </a:xfrm>
            <a:solidFill>
              <a:schemeClr val="accent1"/>
            </a:solidFill>
          </p:grpSpPr>
          <p:sp>
            <p:nvSpPr>
              <p:cNvPr id="170"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1"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2" name="Shape 138"/>
              <p:cNvSpPr/>
              <p:nvPr/>
            </p:nvSpPr>
            <p:spPr>
              <a:xfrm>
                <a:off x="1512296" y="1651747"/>
                <a:ext cx="79451" cy="1270001"/>
              </a:xfrm>
              <a:prstGeom prst="rect">
                <a:avLst/>
              </a:prstGeom>
              <a:solidFill>
                <a:schemeClr val="accent3"/>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73"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4"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166" name="TextBox 165"/>
            <p:cNvSpPr txBox="1"/>
            <p:nvPr/>
          </p:nvSpPr>
          <p:spPr>
            <a:xfrm>
              <a:off x="3046445"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02</a:t>
              </a:r>
            </a:p>
          </p:txBody>
        </p:sp>
        <p:sp>
          <p:nvSpPr>
            <p:cNvPr id="167" name="TextBox 166"/>
            <p:cNvSpPr txBox="1"/>
            <p:nvPr/>
          </p:nvSpPr>
          <p:spPr>
            <a:xfrm>
              <a:off x="3031051"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#B</a:t>
              </a:r>
            </a:p>
          </p:txBody>
        </p:sp>
        <p:sp>
          <p:nvSpPr>
            <p:cNvPr id="168" name="Title 1"/>
            <p:cNvSpPr txBox="1">
              <a:spLocks/>
            </p:cNvSpPr>
            <p:nvPr/>
          </p:nvSpPr>
          <p:spPr>
            <a:xfrm>
              <a:off x="2591003"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69" name="TextBox 168"/>
            <p:cNvSpPr txBox="1"/>
            <p:nvPr/>
          </p:nvSpPr>
          <p:spPr>
            <a:xfrm>
              <a:off x="3577535"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8" name="Group 7"/>
          <p:cNvGrpSpPr/>
          <p:nvPr/>
        </p:nvGrpSpPr>
        <p:grpSpPr>
          <a:xfrm>
            <a:off x="4700961" y="1900471"/>
            <a:ext cx="1915322" cy="2092718"/>
            <a:chOff x="4700961" y="1900471"/>
            <a:chExt cx="1915322" cy="2092718"/>
          </a:xfrm>
        </p:grpSpPr>
        <p:grpSp>
          <p:nvGrpSpPr>
            <p:cNvPr id="176" name="Group 141"/>
            <p:cNvGrpSpPr/>
            <p:nvPr/>
          </p:nvGrpSpPr>
          <p:grpSpPr>
            <a:xfrm>
              <a:off x="4700961" y="1900471"/>
              <a:ext cx="1853777" cy="2092718"/>
              <a:chOff x="12075" y="-1"/>
              <a:chExt cx="3077165" cy="3473795"/>
            </a:xfrm>
            <a:solidFill>
              <a:schemeClr val="accent1"/>
            </a:solidFill>
          </p:grpSpPr>
          <p:sp>
            <p:nvSpPr>
              <p:cNvPr id="18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3" name="Shape 138"/>
              <p:cNvSpPr/>
              <p:nvPr/>
            </p:nvSpPr>
            <p:spPr>
              <a:xfrm>
                <a:off x="1512296" y="1651747"/>
                <a:ext cx="79451" cy="1270001"/>
              </a:xfrm>
              <a:prstGeom prst="rect">
                <a:avLst/>
              </a:pr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grpSp>
        <p:sp>
          <p:nvSpPr>
            <p:cNvPr id="177" name="TextBox 176"/>
            <p:cNvSpPr txBox="1"/>
            <p:nvPr/>
          </p:nvSpPr>
          <p:spPr>
            <a:xfrm>
              <a:off x="5161556"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03</a:t>
              </a:r>
            </a:p>
          </p:txBody>
        </p:sp>
        <p:sp>
          <p:nvSpPr>
            <p:cNvPr id="178" name="TextBox 177"/>
            <p:cNvSpPr txBox="1"/>
            <p:nvPr/>
          </p:nvSpPr>
          <p:spPr>
            <a:xfrm>
              <a:off x="5146162"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#C</a:t>
              </a:r>
            </a:p>
          </p:txBody>
        </p:sp>
        <p:sp>
          <p:nvSpPr>
            <p:cNvPr id="179" name="Title 1"/>
            <p:cNvSpPr txBox="1">
              <a:spLocks/>
            </p:cNvSpPr>
            <p:nvPr/>
          </p:nvSpPr>
          <p:spPr>
            <a:xfrm>
              <a:off x="4706114"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80" name="TextBox 179"/>
            <p:cNvSpPr txBox="1"/>
            <p:nvPr/>
          </p:nvSpPr>
          <p:spPr>
            <a:xfrm>
              <a:off x="5692646"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7" name="Group 6"/>
          <p:cNvGrpSpPr/>
          <p:nvPr/>
        </p:nvGrpSpPr>
        <p:grpSpPr>
          <a:xfrm>
            <a:off x="6816073" y="1900471"/>
            <a:ext cx="1915322" cy="2092718"/>
            <a:chOff x="6816073" y="1900471"/>
            <a:chExt cx="1915322" cy="2092718"/>
          </a:xfrm>
        </p:grpSpPr>
        <p:grpSp>
          <p:nvGrpSpPr>
            <p:cNvPr id="187" name="Group 141"/>
            <p:cNvGrpSpPr/>
            <p:nvPr/>
          </p:nvGrpSpPr>
          <p:grpSpPr>
            <a:xfrm>
              <a:off x="6816073" y="1900471"/>
              <a:ext cx="1853777" cy="2092718"/>
              <a:chOff x="12075" y="-1"/>
              <a:chExt cx="3077165" cy="3473795"/>
            </a:xfrm>
            <a:solidFill>
              <a:schemeClr val="accent1"/>
            </a:solidFill>
          </p:grpSpPr>
          <p:sp>
            <p:nvSpPr>
              <p:cNvPr id="192"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3"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4" name="Shape 138"/>
              <p:cNvSpPr/>
              <p:nvPr/>
            </p:nvSpPr>
            <p:spPr>
              <a:xfrm>
                <a:off x="1512296" y="1651747"/>
                <a:ext cx="79451" cy="1270001"/>
              </a:xfrm>
              <a:prstGeom prst="rect">
                <a:avLst/>
              </a:pr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95"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6"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188" name="TextBox 187"/>
            <p:cNvSpPr txBox="1"/>
            <p:nvPr/>
          </p:nvSpPr>
          <p:spPr>
            <a:xfrm>
              <a:off x="7276668"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04</a:t>
              </a:r>
            </a:p>
          </p:txBody>
        </p:sp>
        <p:sp>
          <p:nvSpPr>
            <p:cNvPr id="189" name="TextBox 188"/>
            <p:cNvSpPr txBox="1"/>
            <p:nvPr/>
          </p:nvSpPr>
          <p:spPr>
            <a:xfrm>
              <a:off x="7261274"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#D</a:t>
              </a:r>
            </a:p>
          </p:txBody>
        </p:sp>
        <p:sp>
          <p:nvSpPr>
            <p:cNvPr id="190" name="Title 1"/>
            <p:cNvSpPr txBox="1">
              <a:spLocks/>
            </p:cNvSpPr>
            <p:nvPr/>
          </p:nvSpPr>
          <p:spPr>
            <a:xfrm>
              <a:off x="6821226"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91" name="TextBox 190"/>
            <p:cNvSpPr txBox="1"/>
            <p:nvPr/>
          </p:nvSpPr>
          <p:spPr>
            <a:xfrm>
              <a:off x="7807758"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7110119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53051" y="1255637"/>
            <a:ext cx="1033512" cy="2797304"/>
            <a:chOff x="553051" y="1255637"/>
            <a:chExt cx="1033512" cy="2797304"/>
          </a:xfrm>
        </p:grpSpPr>
        <p:grpSp>
          <p:nvGrpSpPr>
            <p:cNvPr id="15" name="Group 14"/>
            <p:cNvGrpSpPr/>
            <p:nvPr/>
          </p:nvGrpSpPr>
          <p:grpSpPr>
            <a:xfrm>
              <a:off x="779869" y="344597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3051" y="1255637"/>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58471"/>
                <a:ext cx="1031875" cy="55194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1"/>
                    </a:solidFill>
                  </a:rPr>
                  <a:t></a:t>
                </a:r>
                <a:endParaRPr lang="en-US" sz="2800" dirty="0">
                  <a:solidFill>
                    <a:schemeClr val="tx2"/>
                  </a:solidFill>
                </a:endParaRPr>
              </a:p>
            </p:txBody>
          </p:sp>
        </p:grpSp>
        <p:cxnSp>
          <p:nvCxnSpPr>
            <p:cNvPr id="9" name="Straight Connector 8"/>
            <p:cNvCxnSpPr/>
            <p:nvPr/>
          </p:nvCxnSpPr>
          <p:spPr>
            <a:xfrm>
              <a:off x="1080989" y="2870147"/>
              <a:ext cx="0" cy="569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2348946" y="1680218"/>
            <a:ext cx="1031875" cy="2372723"/>
            <a:chOff x="2348946" y="1680218"/>
            <a:chExt cx="1031875" cy="2372723"/>
          </a:xfrm>
        </p:grpSpPr>
        <p:cxnSp>
          <p:nvCxnSpPr>
            <p:cNvPr id="171" name="Straight Connector 170"/>
            <p:cNvCxnSpPr/>
            <p:nvPr/>
          </p:nvCxnSpPr>
          <p:spPr>
            <a:xfrm>
              <a:off x="2870058" y="3000685"/>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568938" y="3445970"/>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2348946" y="1680218"/>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143326"/>
                <a:ext cx="1031875" cy="7673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2"/>
                    </a:solidFill>
                    <a:latin typeface="baby icons" panose="02000500000000000000" pitchFamily="2" charset="0"/>
                  </a:rPr>
                  <a:t>&gt;</a:t>
                </a:r>
                <a:endParaRPr lang="en-US" sz="3600" dirty="0">
                  <a:solidFill>
                    <a:srgbClr val="A0A0A3"/>
                  </a:solidFill>
                </a:endParaRPr>
              </a:p>
            </p:txBody>
          </p:sp>
        </p:grpSp>
      </p:grpSp>
      <p:grpSp>
        <p:nvGrpSpPr>
          <p:cNvPr id="12" name="Group 11"/>
          <p:cNvGrpSpPr/>
          <p:nvPr/>
        </p:nvGrpSpPr>
        <p:grpSpPr>
          <a:xfrm>
            <a:off x="4143204" y="1255637"/>
            <a:ext cx="1031875" cy="2797304"/>
            <a:chOff x="4143204" y="1255637"/>
            <a:chExt cx="1031875" cy="2797304"/>
          </a:xfrm>
        </p:grpSpPr>
        <p:grpSp>
          <p:nvGrpSpPr>
            <p:cNvPr id="182" name="Group 181"/>
            <p:cNvGrpSpPr/>
            <p:nvPr/>
          </p:nvGrpSpPr>
          <p:grpSpPr>
            <a:xfrm>
              <a:off x="4362595" y="3445970"/>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4143204" y="1255637"/>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53573"/>
                <a:ext cx="1031875" cy="4877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3"/>
                    </a:solidFill>
                  </a:rPr>
                  <a:t></a:t>
                </a:r>
              </a:p>
            </p:txBody>
          </p:sp>
        </p:grpSp>
        <p:cxnSp>
          <p:nvCxnSpPr>
            <p:cNvPr id="184" name="Straight Connector 183"/>
            <p:cNvCxnSpPr/>
            <p:nvPr/>
          </p:nvCxnSpPr>
          <p:spPr>
            <a:xfrm>
              <a:off x="4661187" y="2870147"/>
              <a:ext cx="2528" cy="569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5937462" y="1680218"/>
            <a:ext cx="1031875" cy="2372723"/>
            <a:chOff x="5937462" y="1680218"/>
            <a:chExt cx="1031875" cy="2372723"/>
          </a:xfrm>
        </p:grpSpPr>
        <p:cxnSp>
          <p:nvCxnSpPr>
            <p:cNvPr id="195" name="Straight Connector 194"/>
            <p:cNvCxnSpPr/>
            <p:nvPr/>
          </p:nvCxnSpPr>
          <p:spPr>
            <a:xfrm>
              <a:off x="6458574" y="3000685"/>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6157454" y="3445970"/>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5937462" y="1680218"/>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171974"/>
                <a:ext cx="1031875" cy="6803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endParaRPr lang="en-US" sz="3600" dirty="0">
                  <a:solidFill>
                    <a:srgbClr val="A0A0A3"/>
                  </a:solidFill>
                </a:endParaRPr>
              </a:p>
            </p:txBody>
          </p:sp>
        </p:grpSp>
      </p:grpSp>
      <p:grpSp>
        <p:nvGrpSpPr>
          <p:cNvPr id="16" name="Group 15"/>
          <p:cNvGrpSpPr/>
          <p:nvPr/>
        </p:nvGrpSpPr>
        <p:grpSpPr>
          <a:xfrm>
            <a:off x="7731721" y="1297517"/>
            <a:ext cx="1033467" cy="2755424"/>
            <a:chOff x="7731721" y="1297517"/>
            <a:chExt cx="1033467" cy="2755424"/>
          </a:xfrm>
        </p:grpSpPr>
        <p:grpSp>
          <p:nvGrpSpPr>
            <p:cNvPr id="210" name="Group 209"/>
            <p:cNvGrpSpPr/>
            <p:nvPr/>
          </p:nvGrpSpPr>
          <p:grpSpPr>
            <a:xfrm>
              <a:off x="7949393" y="3445970"/>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7731721" y="1297517"/>
              <a:ext cx="1033467" cy="1614510"/>
              <a:chOff x="561596" y="1095980"/>
              <a:chExt cx="1033467" cy="1614510"/>
            </a:xfrm>
          </p:grpSpPr>
          <p:grpSp>
            <p:nvGrpSpPr>
              <p:cNvPr id="213" name="Group 212"/>
              <p:cNvGrpSpPr/>
              <p:nvPr/>
            </p:nvGrpSpPr>
            <p:grpSpPr>
              <a:xfrm>
                <a:off x="561596" y="1095980"/>
                <a:ext cx="1024367" cy="1614510"/>
                <a:chOff x="4481786" y="637932"/>
                <a:chExt cx="1273948" cy="2007878"/>
              </a:xfrm>
            </p:grpSpPr>
            <p:sp>
              <p:nvSpPr>
                <p:cNvPr id="216" name="Shape 1118"/>
                <p:cNvSpPr/>
                <p:nvPr/>
              </p:nvSpPr>
              <p:spPr>
                <a:xfrm>
                  <a:off x="4481786"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3"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3188" y="1224614"/>
                <a:ext cx="1031875" cy="6196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5"/>
                    </a:solidFill>
                  </a:rPr>
                  <a:t></a:t>
                </a:r>
                <a:endParaRPr lang="en-US" sz="2400" dirty="0">
                  <a:solidFill>
                    <a:schemeClr val="accent5"/>
                  </a:solidFill>
                </a:endParaRPr>
              </a:p>
            </p:txBody>
          </p:sp>
        </p:grpSp>
        <p:cxnSp>
          <p:nvCxnSpPr>
            <p:cNvPr id="212" name="Straight Connector 211"/>
            <p:cNvCxnSpPr/>
            <p:nvPr/>
          </p:nvCxnSpPr>
          <p:spPr>
            <a:xfrm>
              <a:off x="8247987" y="2912027"/>
              <a:ext cx="2526" cy="5276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33" name="TextBox 232"/>
          <p:cNvSpPr txBox="1"/>
          <p:nvPr/>
        </p:nvSpPr>
        <p:spPr>
          <a:xfrm>
            <a:off x="2229650" y="1403837"/>
            <a:ext cx="1331184"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Having the Baby</a:t>
            </a:r>
            <a:endParaRPr lang="en-US" sz="1200" dirty="0">
              <a:latin typeface="Roboto Light"/>
              <a:cs typeface="Roboto Light"/>
            </a:endParaRPr>
          </a:p>
        </p:txBody>
      </p:sp>
      <p:sp>
        <p:nvSpPr>
          <p:cNvPr id="234" name="TextBox 233"/>
          <p:cNvSpPr txBox="1"/>
          <p:nvPr/>
        </p:nvSpPr>
        <p:spPr>
          <a:xfrm>
            <a:off x="5820121" y="1219171"/>
            <a:ext cx="1250888" cy="461655"/>
          </a:xfrm>
          <a:prstGeom prst="rect">
            <a:avLst/>
          </a:prstGeom>
          <a:noFill/>
        </p:spPr>
        <p:txBody>
          <a:bodyPr wrap="square" lIns="91430" tIns="45715" rIns="91430" bIns="45715" rtlCol="0">
            <a:spAutoFit/>
          </a:bodyPr>
          <a:lstStyle/>
          <a:p>
            <a:pPr algn="ctr"/>
            <a:r>
              <a:rPr lang="en-US" sz="1200" dirty="0" smtClean="0">
                <a:latin typeface="Roboto Light"/>
                <a:cs typeface="Roboto Light"/>
              </a:rPr>
              <a:t>Children With Technology</a:t>
            </a:r>
            <a:endParaRPr lang="en-US" sz="1200" dirty="0">
              <a:latin typeface="Roboto Light"/>
              <a:cs typeface="Roboto Light"/>
            </a:endParaRPr>
          </a:p>
        </p:txBody>
      </p:sp>
      <p:sp>
        <p:nvSpPr>
          <p:cNvPr id="87" name="TextBox 86"/>
          <p:cNvSpPr txBox="1"/>
          <p:nvPr/>
        </p:nvSpPr>
        <p:spPr>
          <a:xfrm>
            <a:off x="443544" y="979194"/>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Bio</a:t>
            </a:r>
            <a:endParaRPr lang="en-US" sz="1200" dirty="0">
              <a:latin typeface="Roboto Light"/>
              <a:cs typeface="Roboto Light"/>
            </a:endParaRPr>
          </a:p>
        </p:txBody>
      </p:sp>
      <p:sp>
        <p:nvSpPr>
          <p:cNvPr id="88" name="TextBox 87"/>
          <p:cNvSpPr txBox="1"/>
          <p:nvPr/>
        </p:nvSpPr>
        <p:spPr>
          <a:xfrm>
            <a:off x="7604157" y="993703"/>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Resources</a:t>
            </a:r>
            <a:endParaRPr lang="en-US" sz="1200" dirty="0">
              <a:latin typeface="Roboto Light"/>
              <a:cs typeface="Roboto Light"/>
            </a:endParaRPr>
          </a:p>
        </p:txBody>
      </p:sp>
      <p:sp>
        <p:nvSpPr>
          <p:cNvPr id="89" name="TextBox 88"/>
          <p:cNvSpPr txBox="1"/>
          <p:nvPr/>
        </p:nvSpPr>
        <p:spPr>
          <a:xfrm>
            <a:off x="4025864" y="99168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Career</a:t>
            </a:r>
            <a:endParaRPr lang="en-US" sz="1200" dirty="0">
              <a:latin typeface="Roboto Light"/>
              <a:cs typeface="Roboto Light"/>
            </a:endParaRPr>
          </a:p>
        </p:txBody>
      </p:sp>
      <p:sp>
        <p:nvSpPr>
          <p:cNvPr id="70" name="Rectangle 69"/>
          <p:cNvSpPr/>
          <p:nvPr/>
        </p:nvSpPr>
        <p:spPr>
          <a:xfrm>
            <a:off x="3657601" y="274320"/>
            <a:ext cx="182880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5486401" y="274320"/>
            <a:ext cx="182880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315201" y="274320"/>
            <a:ext cx="182880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p:cNvSpPr/>
          <p:nvPr/>
        </p:nvSpPr>
        <p:spPr>
          <a:xfrm>
            <a:off x="1" y="274320"/>
            <a:ext cx="182880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1828801" y="274320"/>
            <a:ext cx="182880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83010" y="270315"/>
            <a:ext cx="8260990" cy="420624"/>
          </a:xfrm>
        </p:spPr>
        <p:txBody>
          <a:bodyPr>
            <a:normAutofit/>
          </a:bodyPr>
          <a:lstStyle/>
          <a:p>
            <a:r>
              <a:rPr lang="en-US" b="0" dirty="0" smtClean="0">
                <a:solidFill>
                  <a:schemeClr val="bg1"/>
                </a:solidFill>
              </a:rPr>
              <a:t>Outline</a:t>
            </a:r>
            <a:endParaRPr lang="en-US" b="0" dirty="0">
              <a:solidFill>
                <a:schemeClr val="bg1"/>
              </a:solidFill>
            </a:endParaRPr>
          </a:p>
        </p:txBody>
      </p:sp>
    </p:spTree>
    <p:extLst>
      <p:ext uri="{BB962C8B-B14F-4D97-AF65-F5344CB8AC3E}">
        <p14:creationId xmlns:p14="http://schemas.microsoft.com/office/powerpoint/2010/main" val="15114074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Communication</a:t>
            </a:r>
            <a:endParaRPr lang="en-US" b="0" dirty="0"/>
          </a:p>
        </p:txBody>
      </p:sp>
      <p:grpSp>
        <p:nvGrpSpPr>
          <p:cNvPr id="12" name="Group 11"/>
          <p:cNvGrpSpPr/>
          <p:nvPr/>
        </p:nvGrpSpPr>
        <p:grpSpPr>
          <a:xfrm>
            <a:off x="370314" y="877452"/>
            <a:ext cx="2631505" cy="3249278"/>
            <a:chOff x="370313" y="877452"/>
            <a:chExt cx="2631505" cy="3249278"/>
          </a:xfrm>
        </p:grpSpPr>
        <p:grpSp>
          <p:nvGrpSpPr>
            <p:cNvPr id="7" name="Group 6"/>
            <p:cNvGrpSpPr/>
            <p:nvPr/>
          </p:nvGrpSpPr>
          <p:grpSpPr>
            <a:xfrm>
              <a:off x="394944" y="877452"/>
              <a:ext cx="2576085" cy="1488212"/>
              <a:chOff x="394944" y="877452"/>
              <a:chExt cx="2576085" cy="1488212"/>
            </a:xfrm>
          </p:grpSpPr>
          <p:sp>
            <p:nvSpPr>
              <p:cNvPr id="9" name="TextBox 8"/>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Social Project</a:t>
                </a:r>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394944" y="998984"/>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C395B"/>
                    </a:solidFill>
                  </a:rPr>
                  <a:t></a:t>
                </a:r>
              </a:p>
            </p:txBody>
          </p:sp>
        </p:grpSp>
        <p:grpSp>
          <p:nvGrpSpPr>
            <p:cNvPr id="187" name="Group 186"/>
            <p:cNvGrpSpPr/>
            <p:nvPr/>
          </p:nvGrpSpPr>
          <p:grpSpPr>
            <a:xfrm>
              <a:off x="370313" y="2638518"/>
              <a:ext cx="2599176" cy="1488212"/>
              <a:chOff x="371853" y="877452"/>
              <a:chExt cx="2599176" cy="1488212"/>
            </a:xfrm>
          </p:grpSpPr>
          <p:sp>
            <p:nvSpPr>
              <p:cNvPr id="188" name="TextBox 187"/>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Customer Caring</a:t>
                </a:r>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71853"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15908" y="875912"/>
            <a:ext cx="2629965" cy="3249278"/>
            <a:chOff x="371853" y="877452"/>
            <a:chExt cx="2629965" cy="3249278"/>
          </a:xfrm>
        </p:grpSpPr>
        <p:grpSp>
          <p:nvGrpSpPr>
            <p:cNvPr id="218" name="Group 217"/>
            <p:cNvGrpSpPr/>
            <p:nvPr/>
          </p:nvGrpSpPr>
          <p:grpSpPr>
            <a:xfrm>
              <a:off x="371853" y="877452"/>
              <a:ext cx="2599176" cy="1488212"/>
              <a:chOff x="371853" y="877452"/>
              <a:chExt cx="2599176" cy="1488212"/>
            </a:xfrm>
          </p:grpSpPr>
          <p:sp>
            <p:nvSpPr>
              <p:cNvPr id="225" name="TextBox 224"/>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Providing Service</a:t>
                </a:r>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371853"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grpSp>
          <p:nvGrpSpPr>
            <p:cNvPr id="219" name="Group 218"/>
            <p:cNvGrpSpPr/>
            <p:nvPr/>
          </p:nvGrpSpPr>
          <p:grpSpPr>
            <a:xfrm>
              <a:off x="385707" y="2638518"/>
              <a:ext cx="2583782" cy="1488212"/>
              <a:chOff x="387247" y="877452"/>
              <a:chExt cx="2583782" cy="1488212"/>
            </a:xfrm>
          </p:grpSpPr>
          <p:sp>
            <p:nvSpPr>
              <p:cNvPr id="221" name="TextBox 220"/>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StartUp</a:t>
                </a:r>
                <a:r>
                  <a:rPr lang="en-US" sz="1200" b="0" dirty="0"/>
                  <a:t> Project</a:t>
                </a:r>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075356" y="875913"/>
            <a:ext cx="2583782" cy="1488212"/>
            <a:chOff x="387247" y="877452"/>
            <a:chExt cx="2583782" cy="1488212"/>
          </a:xfrm>
        </p:grpSpPr>
        <p:sp>
          <p:nvSpPr>
            <p:cNvPr id="237" name="TextBox 236"/>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5"/>
                  </a:solidFill>
                </a:rPr>
                <a:t></a:t>
              </a:r>
            </a:p>
          </p:txBody>
        </p:sp>
      </p:grpSp>
      <p:grpSp>
        <p:nvGrpSpPr>
          <p:cNvPr id="231" name="Group 230"/>
          <p:cNvGrpSpPr/>
          <p:nvPr/>
        </p:nvGrpSpPr>
        <p:grpSpPr>
          <a:xfrm>
            <a:off x="6073815" y="2636979"/>
            <a:ext cx="2583782" cy="1488212"/>
            <a:chOff x="387247" y="877452"/>
            <a:chExt cx="2583782" cy="1488212"/>
          </a:xfrm>
        </p:grpSpPr>
        <p:sp>
          <p:nvSpPr>
            <p:cNvPr id="233" name="TextBox 232"/>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4"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Communication</a:t>
              </a:r>
            </a:p>
          </p:txBody>
        </p:sp>
        <p:sp>
          <p:nvSpPr>
            <p:cNvPr id="235" name="Oval 23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6" name="Shape 8841"/>
            <p:cNvSpPr/>
            <p:nvPr/>
          </p:nvSpPr>
          <p:spPr>
            <a:xfrm>
              <a:off x="387247" y="1014378"/>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6"/>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13712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421"/>
          <p:cNvSpPr/>
          <p:nvPr/>
        </p:nvSpPr>
        <p:spPr>
          <a:xfrm>
            <a:off x="4017736" y="2006884"/>
            <a:ext cx="439202" cy="86639"/>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422"/>
          <p:cNvSpPr/>
          <p:nvPr/>
        </p:nvSpPr>
        <p:spPr>
          <a:xfrm>
            <a:off x="4018733" y="2051320"/>
            <a:ext cx="438204" cy="42203"/>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5" name="Shape 423"/>
          <p:cNvSpPr/>
          <p:nvPr/>
        </p:nvSpPr>
        <p:spPr>
          <a:xfrm rot="18900000">
            <a:off x="3694039" y="1573648"/>
            <a:ext cx="1086596" cy="16945"/>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6" name="Shape 424"/>
          <p:cNvSpPr/>
          <p:nvPr/>
        </p:nvSpPr>
        <p:spPr>
          <a:xfrm rot="18900000">
            <a:off x="3797045" y="1562299"/>
            <a:ext cx="878501" cy="43170"/>
          </a:xfrm>
          <a:prstGeom prst="roundRect">
            <a:avLst>
              <a:gd name="adj" fmla="val 19625"/>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7" name="Shape 425"/>
          <p:cNvSpPr/>
          <p:nvPr/>
        </p:nvSpPr>
        <p:spPr>
          <a:xfrm>
            <a:off x="3855271" y="1200053"/>
            <a:ext cx="764133" cy="7641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8" name="Shape 426"/>
          <p:cNvSpPr/>
          <p:nvPr/>
        </p:nvSpPr>
        <p:spPr>
          <a:xfrm>
            <a:off x="3958791" y="1301235"/>
            <a:ext cx="698690" cy="697156"/>
          </a:xfrm>
          <a:custGeom>
            <a:avLst/>
            <a:gdLst/>
            <a:ahLst/>
            <a:cxnLst>
              <a:cxn ang="0">
                <a:pos x="wd2" y="hd2"/>
              </a:cxn>
              <a:cxn ang="5400000">
                <a:pos x="wd2" y="hd2"/>
              </a:cxn>
              <a:cxn ang="10800000">
                <a:pos x="wd2" y="hd2"/>
              </a:cxn>
              <a:cxn ang="16200000">
                <a:pos x="wd2" y="hd2"/>
              </a:cxn>
            </a:cxnLst>
            <a:rect l="0" t="0" r="r" b="b"/>
            <a:pathLst>
              <a:path w="21317" h="21433" extrusionOk="0">
                <a:moveTo>
                  <a:pt x="0" y="18059"/>
                </a:moveTo>
                <a:cubicBezTo>
                  <a:pt x="2520" y="20390"/>
                  <a:pt x="5867" y="21600"/>
                  <a:pt x="9284" y="21414"/>
                </a:cubicBezTo>
                <a:cubicBezTo>
                  <a:pt x="13198" y="21201"/>
                  <a:pt x="16800" y="19194"/>
                  <a:pt x="19060" y="15967"/>
                </a:cubicBezTo>
                <a:cubicBezTo>
                  <a:pt x="20833" y="13409"/>
                  <a:pt x="21600" y="10298"/>
                  <a:pt x="21224" y="7202"/>
                </a:cubicBezTo>
                <a:cubicBezTo>
                  <a:pt x="20894" y="4492"/>
                  <a:pt x="19697" y="1964"/>
                  <a:pt x="17814" y="0"/>
                </a:cubicBezTo>
              </a:path>
            </a:pathLst>
          </a:custGeom>
          <a:noFill/>
          <a:ln w="25400" cap="flat">
            <a:solidFill>
              <a:srgbClr val="868789"/>
            </a:solidFill>
            <a:prstDash val="solid"/>
            <a:miter lim="400000"/>
          </a:ln>
          <a:effectLst/>
        </p:spPr>
        <p:txBody>
          <a:bodyPr wrap="square" lIns="50795" tIns="50795" rIns="50795" bIns="50795" numCol="1" anchor="ctr">
            <a:noAutofit/>
          </a:bodyPr>
          <a:lstStyle/>
          <a:p>
            <a:pPr lvl="0">
              <a:defRPr sz="2400"/>
            </a:pPr>
            <a:endParaRPr/>
          </a:p>
        </p:txBody>
      </p:sp>
      <p:grpSp>
        <p:nvGrpSpPr>
          <p:cNvPr id="5" name="Group 4"/>
          <p:cNvGrpSpPr/>
          <p:nvPr/>
        </p:nvGrpSpPr>
        <p:grpSpPr>
          <a:xfrm>
            <a:off x="3454824" y="1371011"/>
            <a:ext cx="302429" cy="722956"/>
            <a:chOff x="3323589" y="1006944"/>
            <a:chExt cx="302429" cy="722956"/>
          </a:xfrm>
        </p:grpSpPr>
        <p:sp>
          <p:nvSpPr>
            <p:cNvPr id="207" name="Shape 411"/>
            <p:cNvSpPr/>
            <p:nvPr/>
          </p:nvSpPr>
          <p:spPr>
            <a:xfrm>
              <a:off x="3351835" y="1415641"/>
              <a:ext cx="247140" cy="307564"/>
            </a:xfrm>
            <a:custGeom>
              <a:avLst/>
              <a:gdLst/>
              <a:ahLst/>
              <a:cxnLst>
                <a:cxn ang="0">
                  <a:pos x="wd2" y="hd2"/>
                </a:cxn>
                <a:cxn ang="5400000">
                  <a:pos x="wd2" y="hd2"/>
                </a:cxn>
                <a:cxn ang="10800000">
                  <a:pos x="wd2" y="hd2"/>
                </a:cxn>
                <a:cxn ang="16200000">
                  <a:pos x="wd2" y="hd2"/>
                </a:cxn>
              </a:cxnLst>
              <a:rect l="0" t="0" r="r" b="b"/>
              <a:pathLst>
                <a:path w="21600" h="21600" extrusionOk="0">
                  <a:moveTo>
                    <a:pt x="0" y="77"/>
                  </a:moveTo>
                  <a:lnTo>
                    <a:pt x="2336" y="21600"/>
                  </a:lnTo>
                  <a:lnTo>
                    <a:pt x="19264" y="21600"/>
                  </a:lnTo>
                  <a:lnTo>
                    <a:pt x="21600" y="0"/>
                  </a:lnTo>
                  <a:lnTo>
                    <a:pt x="0" y="77"/>
                  </a:lnTo>
                  <a:close/>
                </a:path>
              </a:pathLst>
            </a:custGeom>
            <a:solidFill>
              <a:srgbClr val="FB7545"/>
            </a:solid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412"/>
            <p:cNvSpPr/>
            <p:nvPr/>
          </p:nvSpPr>
          <p:spPr>
            <a:xfrm>
              <a:off x="3515362" y="1437071"/>
              <a:ext cx="64771" cy="274423"/>
            </a:xfrm>
            <a:custGeom>
              <a:avLst/>
              <a:gdLst/>
              <a:ahLst/>
              <a:cxnLst>
                <a:cxn ang="0">
                  <a:pos x="wd2" y="hd2"/>
                </a:cxn>
                <a:cxn ang="5400000">
                  <a:pos x="wd2" y="hd2"/>
                </a:cxn>
                <a:cxn ang="10800000">
                  <a:pos x="wd2" y="hd2"/>
                </a:cxn>
                <a:cxn ang="16200000">
                  <a:pos x="wd2" y="hd2"/>
                </a:cxn>
              </a:cxnLst>
              <a:rect l="0" t="0" r="r" b="b"/>
              <a:pathLst>
                <a:path w="21600" h="21600" extrusionOk="0">
                  <a:moveTo>
                    <a:pt x="21600" y="312"/>
                  </a:moveTo>
                  <a:lnTo>
                    <a:pt x="14764" y="21600"/>
                  </a:lnTo>
                  <a:lnTo>
                    <a:pt x="0" y="21485"/>
                  </a:lnTo>
                  <a:lnTo>
                    <a:pt x="1582" y="0"/>
                  </a:lnTo>
                  <a:lnTo>
                    <a:pt x="21600" y="312"/>
                  </a:lnTo>
                  <a:close/>
                </a:path>
              </a:pathLst>
            </a:custGeom>
            <a:solidFill>
              <a:srgbClr val="D05D34"/>
            </a:solidFill>
            <a:ln w="6350" cap="flat">
              <a:noFill/>
              <a:prstDash val="solid"/>
              <a:miter lim="400000"/>
            </a:ln>
            <a:effectLst/>
          </p:spPr>
          <p:txBody>
            <a:bodyPr wrap="square" lIns="0" tIns="0" rIns="0" bIns="0" numCol="1" anchor="ctr">
              <a:noAutofit/>
            </a:bodyPr>
            <a:lstStyle/>
            <a:p>
              <a:pPr lvl="0">
                <a:defRPr sz="2400"/>
              </a:pPr>
              <a:endParaRPr/>
            </a:p>
          </p:txBody>
        </p:sp>
        <p:sp>
          <p:nvSpPr>
            <p:cNvPr id="209" name="Shape 413"/>
            <p:cNvSpPr/>
            <p:nvPr/>
          </p:nvSpPr>
          <p:spPr>
            <a:xfrm>
              <a:off x="3323589" y="1006944"/>
              <a:ext cx="300095" cy="420778"/>
            </a:xfrm>
            <a:custGeom>
              <a:avLst/>
              <a:gdLst/>
              <a:ahLst/>
              <a:cxnLst>
                <a:cxn ang="0">
                  <a:pos x="wd2" y="hd2"/>
                </a:cxn>
                <a:cxn ang="5400000">
                  <a:pos x="wd2" y="hd2"/>
                </a:cxn>
                <a:cxn ang="10800000">
                  <a:pos x="wd2" y="hd2"/>
                </a:cxn>
                <a:cxn ang="16200000">
                  <a:pos x="wd2" y="hd2"/>
                </a:cxn>
              </a:cxnLst>
              <a:rect l="0" t="0" r="r" b="b"/>
              <a:pathLst>
                <a:path w="21319" h="21556" extrusionOk="0">
                  <a:moveTo>
                    <a:pt x="5825" y="21556"/>
                  </a:moveTo>
                  <a:lnTo>
                    <a:pt x="5825" y="12503"/>
                  </a:lnTo>
                  <a:lnTo>
                    <a:pt x="4456" y="12503"/>
                  </a:lnTo>
                  <a:cubicBezTo>
                    <a:pt x="3445" y="12381"/>
                    <a:pt x="2505" y="12051"/>
                    <a:pt x="1750" y="11551"/>
                  </a:cubicBezTo>
                  <a:cubicBezTo>
                    <a:pt x="487" y="10714"/>
                    <a:pt x="-151" y="9496"/>
                    <a:pt x="30" y="8266"/>
                  </a:cubicBezTo>
                  <a:lnTo>
                    <a:pt x="30" y="1711"/>
                  </a:lnTo>
                  <a:cubicBezTo>
                    <a:pt x="-65" y="835"/>
                    <a:pt x="862" y="76"/>
                    <a:pt x="2078" y="33"/>
                  </a:cubicBezTo>
                  <a:cubicBezTo>
                    <a:pt x="3383" y="-13"/>
                    <a:pt x="4452" y="771"/>
                    <a:pt x="4368" y="1711"/>
                  </a:cubicBezTo>
                  <a:lnTo>
                    <a:pt x="4368" y="7210"/>
                  </a:lnTo>
                  <a:cubicBezTo>
                    <a:pt x="4237" y="7588"/>
                    <a:pt x="4422" y="7986"/>
                    <a:pt x="4841" y="8232"/>
                  </a:cubicBezTo>
                  <a:cubicBezTo>
                    <a:pt x="5179" y="8431"/>
                    <a:pt x="5628" y="8501"/>
                    <a:pt x="6049" y="8422"/>
                  </a:cubicBezTo>
                  <a:lnTo>
                    <a:pt x="6049" y="3512"/>
                  </a:lnTo>
                  <a:cubicBezTo>
                    <a:pt x="5914" y="1571"/>
                    <a:pt x="8093" y="-44"/>
                    <a:pt x="10787" y="1"/>
                  </a:cubicBezTo>
                  <a:cubicBezTo>
                    <a:pt x="13393" y="44"/>
                    <a:pt x="15431" y="1636"/>
                    <a:pt x="15284" y="3512"/>
                  </a:cubicBezTo>
                  <a:lnTo>
                    <a:pt x="15331" y="13381"/>
                  </a:lnTo>
                  <a:cubicBezTo>
                    <a:pt x="15627" y="13387"/>
                    <a:pt x="15919" y="13331"/>
                    <a:pt x="16171" y="13220"/>
                  </a:cubicBezTo>
                  <a:cubicBezTo>
                    <a:pt x="16725" y="12975"/>
                    <a:pt x="17020" y="12514"/>
                    <a:pt x="16917" y="12052"/>
                  </a:cubicBezTo>
                  <a:lnTo>
                    <a:pt x="16823" y="6533"/>
                  </a:lnTo>
                  <a:cubicBezTo>
                    <a:pt x="16704" y="5549"/>
                    <a:pt x="17816" y="4715"/>
                    <a:pt x="19184" y="4761"/>
                  </a:cubicBezTo>
                  <a:cubicBezTo>
                    <a:pt x="20477" y="4806"/>
                    <a:pt x="21449" y="5628"/>
                    <a:pt x="21304" y="6556"/>
                  </a:cubicBezTo>
                  <a:lnTo>
                    <a:pt x="21309" y="14255"/>
                  </a:lnTo>
                  <a:cubicBezTo>
                    <a:pt x="21317" y="15119"/>
                    <a:pt x="20857" y="15951"/>
                    <a:pt x="20027" y="16575"/>
                  </a:cubicBezTo>
                  <a:cubicBezTo>
                    <a:pt x="19200" y="17196"/>
                    <a:pt x="18071" y="17560"/>
                    <a:pt x="16877" y="17592"/>
                  </a:cubicBezTo>
                  <a:lnTo>
                    <a:pt x="15380" y="17592"/>
                  </a:lnTo>
                  <a:lnTo>
                    <a:pt x="15380" y="21512"/>
                  </a:lnTo>
                  <a:lnTo>
                    <a:pt x="5825" y="21556"/>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414"/>
            <p:cNvSpPr/>
            <p:nvPr/>
          </p:nvSpPr>
          <p:spPr>
            <a:xfrm>
              <a:off x="3475812" y="1008761"/>
              <a:ext cx="61307" cy="256626"/>
            </a:xfrm>
            <a:custGeom>
              <a:avLst/>
              <a:gdLst/>
              <a:ahLst/>
              <a:cxnLst>
                <a:cxn ang="0">
                  <a:pos x="wd2" y="hd2"/>
                </a:cxn>
                <a:cxn ang="5400000">
                  <a:pos x="wd2" y="hd2"/>
                </a:cxn>
                <a:cxn ang="10800000">
                  <a:pos x="wd2" y="hd2"/>
                </a:cxn>
                <a:cxn ang="16200000">
                  <a:pos x="wd2" y="hd2"/>
                </a:cxn>
              </a:cxnLst>
              <a:rect l="0" t="0" r="r" b="b"/>
              <a:pathLst>
                <a:path w="20930" h="21523" extrusionOk="0">
                  <a:moveTo>
                    <a:pt x="0" y="7"/>
                  </a:moveTo>
                  <a:lnTo>
                    <a:pt x="761" y="15052"/>
                  </a:lnTo>
                  <a:cubicBezTo>
                    <a:pt x="-331" y="17101"/>
                    <a:pt x="3095" y="19137"/>
                    <a:pt x="9754" y="20399"/>
                  </a:cubicBezTo>
                  <a:cubicBezTo>
                    <a:pt x="12984" y="21011"/>
                    <a:pt x="16822" y="21399"/>
                    <a:pt x="20869" y="21523"/>
                  </a:cubicBezTo>
                  <a:lnTo>
                    <a:pt x="20869" y="5232"/>
                  </a:lnTo>
                  <a:cubicBezTo>
                    <a:pt x="21269" y="3985"/>
                    <a:pt x="19685" y="2749"/>
                    <a:pt x="16451" y="1783"/>
                  </a:cubicBezTo>
                  <a:cubicBezTo>
                    <a:pt x="12429" y="582"/>
                    <a:pt x="6321" y="-77"/>
                    <a:pt x="0"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1" name="Shape 415"/>
            <p:cNvSpPr/>
            <p:nvPr/>
          </p:nvSpPr>
          <p:spPr>
            <a:xfrm>
              <a:off x="3484619" y="1311189"/>
              <a:ext cx="54597" cy="125451"/>
            </a:xfrm>
            <a:custGeom>
              <a:avLst/>
              <a:gdLst/>
              <a:ahLst/>
              <a:cxnLst>
                <a:cxn ang="0">
                  <a:pos x="wd2" y="hd2"/>
                </a:cxn>
                <a:cxn ang="5400000">
                  <a:pos x="wd2" y="hd2"/>
                </a:cxn>
                <a:cxn ang="10800000">
                  <a:pos x="wd2" y="hd2"/>
                </a:cxn>
                <a:cxn ang="16200000">
                  <a:pos x="wd2" y="hd2"/>
                </a:cxn>
              </a:cxnLst>
              <a:rect l="0" t="0" r="r" b="b"/>
              <a:pathLst>
                <a:path w="21600" h="21600" extrusionOk="0">
                  <a:moveTo>
                    <a:pt x="21600" y="7002"/>
                  </a:moveTo>
                  <a:cubicBezTo>
                    <a:pt x="16869" y="7042"/>
                    <a:pt x="12234" y="6417"/>
                    <a:pt x="8387" y="5218"/>
                  </a:cubicBezTo>
                  <a:cubicBezTo>
                    <a:pt x="4305" y="3946"/>
                    <a:pt x="1345" y="2105"/>
                    <a:pt x="0" y="0"/>
                  </a:cubicBezTo>
                  <a:lnTo>
                    <a:pt x="0" y="21600"/>
                  </a:lnTo>
                  <a:lnTo>
                    <a:pt x="21362" y="20950"/>
                  </a:lnTo>
                  <a:lnTo>
                    <a:pt x="21600" y="7002"/>
                  </a:ln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2" name="Shape 416"/>
            <p:cNvSpPr/>
            <p:nvPr/>
          </p:nvSpPr>
          <p:spPr>
            <a:xfrm>
              <a:off x="3592803" y="1101770"/>
              <a:ext cx="33215" cy="189396"/>
            </a:xfrm>
            <a:custGeom>
              <a:avLst/>
              <a:gdLst/>
              <a:ahLst/>
              <a:cxnLst>
                <a:cxn ang="0">
                  <a:pos x="wd2" y="hd2"/>
                </a:cxn>
                <a:cxn ang="5400000">
                  <a:pos x="wd2" y="hd2"/>
                </a:cxn>
                <a:cxn ang="10800000">
                  <a:pos x="wd2" y="hd2"/>
                </a:cxn>
                <a:cxn ang="16200000">
                  <a:pos x="wd2" y="hd2"/>
                </a:cxn>
              </a:cxnLst>
              <a:rect l="0" t="0" r="r" b="b"/>
              <a:pathLst>
                <a:path w="19351" h="21548" extrusionOk="0">
                  <a:moveTo>
                    <a:pt x="5" y="7"/>
                  </a:moveTo>
                  <a:lnTo>
                    <a:pt x="400" y="15348"/>
                  </a:lnTo>
                  <a:cubicBezTo>
                    <a:pt x="-1151" y="17150"/>
                    <a:pt x="1867" y="18987"/>
                    <a:pt x="8497" y="20276"/>
                  </a:cubicBezTo>
                  <a:cubicBezTo>
                    <a:pt x="11410" y="20842"/>
                    <a:pt x="14925" y="21277"/>
                    <a:pt x="18794" y="21548"/>
                  </a:cubicBezTo>
                  <a:lnTo>
                    <a:pt x="18794" y="4473"/>
                  </a:lnTo>
                  <a:cubicBezTo>
                    <a:pt x="20449" y="3186"/>
                    <a:pt x="18359" y="1826"/>
                    <a:pt x="13349" y="929"/>
                  </a:cubicBezTo>
                  <a:cubicBezTo>
                    <a:pt x="9726" y="281"/>
                    <a:pt x="4910" y="-52"/>
                    <a:pt x="5"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3" name="Shape 417"/>
            <p:cNvSpPr/>
            <p:nvPr/>
          </p:nvSpPr>
          <p:spPr>
            <a:xfrm>
              <a:off x="3349983" y="1008206"/>
              <a:ext cx="33215" cy="153753"/>
            </a:xfrm>
            <a:custGeom>
              <a:avLst/>
              <a:gdLst/>
              <a:ahLst/>
              <a:cxnLst>
                <a:cxn ang="0">
                  <a:pos x="wd2" y="hd2"/>
                </a:cxn>
                <a:cxn ang="5400000">
                  <a:pos x="wd2" y="hd2"/>
                </a:cxn>
                <a:cxn ang="10800000">
                  <a:pos x="wd2" y="hd2"/>
                </a:cxn>
                <a:cxn ang="16200000">
                  <a:pos x="wd2" y="hd2"/>
                </a:cxn>
              </a:cxnLst>
              <a:rect l="0" t="0" r="r" b="b"/>
              <a:pathLst>
                <a:path w="19351" h="21536" extrusionOk="0">
                  <a:moveTo>
                    <a:pt x="5" y="8"/>
                  </a:moveTo>
                  <a:lnTo>
                    <a:pt x="400" y="13903"/>
                  </a:lnTo>
                  <a:cubicBezTo>
                    <a:pt x="-1151" y="16121"/>
                    <a:pt x="1867" y="18383"/>
                    <a:pt x="8497" y="19970"/>
                  </a:cubicBezTo>
                  <a:cubicBezTo>
                    <a:pt x="11410" y="20667"/>
                    <a:pt x="14925" y="21202"/>
                    <a:pt x="18794" y="21536"/>
                  </a:cubicBezTo>
                  <a:lnTo>
                    <a:pt x="18794" y="5507"/>
                  </a:lnTo>
                  <a:cubicBezTo>
                    <a:pt x="20449" y="3923"/>
                    <a:pt x="18359" y="2248"/>
                    <a:pt x="13349" y="1144"/>
                  </a:cubicBezTo>
                  <a:cubicBezTo>
                    <a:pt x="9726" y="346"/>
                    <a:pt x="4910" y="-64"/>
                    <a:pt x="5" y="8"/>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4" name="Shape 418"/>
            <p:cNvSpPr/>
            <p:nvPr/>
          </p:nvSpPr>
          <p:spPr>
            <a:xfrm>
              <a:off x="3353726" y="1696510"/>
              <a:ext cx="243360" cy="33390"/>
            </a:xfrm>
            <a:prstGeom prst="roundRect">
              <a:avLst>
                <a:gd name="adj" fmla="val 50000"/>
              </a:avLst>
            </a:prstGeom>
            <a:solidFill>
              <a:srgbClr val="E4693C"/>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419"/>
            <p:cNvSpPr/>
            <p:nvPr/>
          </p:nvSpPr>
          <p:spPr>
            <a:xfrm>
              <a:off x="3328792" y="1413315"/>
              <a:ext cx="296367" cy="408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589"/>
                  </a:lnTo>
                  <a:lnTo>
                    <a:pt x="21221" y="21600"/>
                  </a:lnTo>
                  <a:lnTo>
                    <a:pt x="332" y="21011"/>
                  </a:lnTo>
                  <a:lnTo>
                    <a:pt x="0" y="0"/>
                  </a:lnTo>
                  <a:close/>
                </a:path>
              </a:pathLst>
            </a:custGeom>
            <a:solidFill>
              <a:srgbClr val="E4693C"/>
            </a:solidFill>
            <a:ln w="6350" cap="flat">
              <a:noFill/>
              <a:prstDash val="solid"/>
              <a:miter lim="400000"/>
            </a:ln>
            <a:effectLst/>
          </p:spPr>
          <p:txBody>
            <a:bodyPr wrap="square" lIns="0" tIns="0" rIns="0" bIns="0" numCol="1" anchor="ctr">
              <a:noAutofit/>
            </a:bodyPr>
            <a:lstStyle/>
            <a:p>
              <a:pPr lvl="0">
                <a:defRPr sz="2400"/>
              </a:pPr>
              <a:endParaRPr/>
            </a:p>
          </p:txBody>
        </p:sp>
      </p:grpSp>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sp>
        <p:nvSpPr>
          <p:cNvPr id="54" name="Shape 310"/>
          <p:cNvSpPr/>
          <p:nvPr/>
        </p:nvSpPr>
        <p:spPr>
          <a:xfrm>
            <a:off x="3143886" y="2093298"/>
            <a:ext cx="2332678" cy="11937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5" name="Shape 311"/>
          <p:cNvSpPr/>
          <p:nvPr/>
        </p:nvSpPr>
        <p:spPr>
          <a:xfrm>
            <a:off x="3143887" y="2157181"/>
            <a:ext cx="2332679" cy="54404"/>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6" name="Shape 312"/>
          <p:cNvSpPr/>
          <p:nvPr/>
        </p:nvSpPr>
        <p:spPr>
          <a:xfrm>
            <a:off x="1367956" y="1955284"/>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9" name="Shape 317"/>
          <p:cNvSpPr/>
          <p:nvPr/>
        </p:nvSpPr>
        <p:spPr>
          <a:xfrm rot="20321951">
            <a:off x="680439"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0" name="Shape 318"/>
          <p:cNvSpPr/>
          <p:nvPr/>
        </p:nvSpPr>
        <p:spPr>
          <a:xfrm rot="20321951">
            <a:off x="738360"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3" name="Shape 321"/>
          <p:cNvSpPr/>
          <p:nvPr/>
        </p:nvSpPr>
        <p:spPr>
          <a:xfrm rot="2163199">
            <a:off x="796245" y="1827493"/>
            <a:ext cx="42467"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4" name="Shape 322"/>
          <p:cNvSpPr/>
          <p:nvPr/>
        </p:nvSpPr>
        <p:spPr>
          <a:xfrm rot="2163199">
            <a:off x="847539" y="1849531"/>
            <a:ext cx="42466"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323"/>
          <p:cNvSpPr/>
          <p:nvPr/>
        </p:nvSpPr>
        <p:spPr>
          <a:xfrm>
            <a:off x="1015742" y="1757018"/>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800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324"/>
          <p:cNvSpPr/>
          <p:nvPr/>
        </p:nvSpPr>
        <p:spPr>
          <a:xfrm rot="19249036">
            <a:off x="987037" y="1493566"/>
            <a:ext cx="580124" cy="682399"/>
          </a:xfrm>
          <a:custGeom>
            <a:avLst/>
            <a:gdLst/>
            <a:ahLst/>
            <a:cxnLst>
              <a:cxn ang="0">
                <a:pos x="wd2" y="hd2"/>
              </a:cxn>
              <a:cxn ang="5400000">
                <a:pos x="wd2" y="hd2"/>
              </a:cxn>
              <a:cxn ang="10800000">
                <a:pos x="wd2" y="hd2"/>
              </a:cxn>
              <a:cxn ang="16200000">
                <a:pos x="wd2" y="hd2"/>
              </a:cxn>
            </a:cxnLst>
            <a:rect l="0" t="0" r="r" b="b"/>
            <a:pathLst>
              <a:path w="21600" h="21600" extrusionOk="0">
                <a:moveTo>
                  <a:pt x="5166" y="0"/>
                </a:moveTo>
                <a:lnTo>
                  <a:pt x="4834" y="10250"/>
                </a:lnTo>
                <a:lnTo>
                  <a:pt x="0" y="21600"/>
                </a:lnTo>
                <a:lnTo>
                  <a:pt x="21600" y="21600"/>
                </a:lnTo>
                <a:lnTo>
                  <a:pt x="16959" y="10236"/>
                </a:lnTo>
                <a:lnTo>
                  <a:pt x="16627" y="38"/>
                </a:lnTo>
                <a:lnTo>
                  <a:pt x="5166" y="0"/>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326"/>
          <p:cNvSpPr/>
          <p:nvPr/>
        </p:nvSpPr>
        <p:spPr>
          <a:xfrm rot="19249036">
            <a:off x="1029187" y="167098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327"/>
          <p:cNvSpPr/>
          <p:nvPr/>
        </p:nvSpPr>
        <p:spPr>
          <a:xfrm rot="19249036">
            <a:off x="1074370" y="1634099"/>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328"/>
          <p:cNvSpPr/>
          <p:nvPr/>
        </p:nvSpPr>
        <p:spPr>
          <a:xfrm rot="19249036">
            <a:off x="1120991" y="1596098"/>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329"/>
          <p:cNvSpPr/>
          <p:nvPr/>
        </p:nvSpPr>
        <p:spPr>
          <a:xfrm rot="19249036">
            <a:off x="1167616" y="155809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330"/>
          <p:cNvSpPr/>
          <p:nvPr/>
        </p:nvSpPr>
        <p:spPr>
          <a:xfrm rot="19249036">
            <a:off x="1215679" y="1518981"/>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68"/>
          <p:cNvSpPr/>
          <p:nvPr/>
        </p:nvSpPr>
        <p:spPr>
          <a:xfrm>
            <a:off x="4551004" y="3420605"/>
            <a:ext cx="198802" cy="400849"/>
          </a:xfrm>
          <a:custGeom>
            <a:avLst/>
            <a:gdLst/>
            <a:ahLst/>
            <a:cxnLst>
              <a:cxn ang="0">
                <a:pos x="wd2" y="hd2"/>
              </a:cxn>
              <a:cxn ang="5400000">
                <a:pos x="wd2" y="hd2"/>
              </a:cxn>
              <a:cxn ang="10800000">
                <a:pos x="wd2" y="hd2"/>
              </a:cxn>
              <a:cxn ang="16200000">
                <a:pos x="wd2" y="hd2"/>
              </a:cxn>
            </a:cxnLst>
            <a:rect l="0" t="0" r="r" b="b"/>
            <a:pathLst>
              <a:path w="19462" h="21508" extrusionOk="0">
                <a:moveTo>
                  <a:pt x="19462" y="5"/>
                </a:moveTo>
                <a:lnTo>
                  <a:pt x="19462" y="3252"/>
                </a:lnTo>
                <a:cubicBezTo>
                  <a:pt x="16322" y="3071"/>
                  <a:pt x="13178" y="3578"/>
                  <a:pt x="10718" y="4663"/>
                </a:cubicBezTo>
                <a:cubicBezTo>
                  <a:pt x="4944" y="7208"/>
                  <a:pt x="4180" y="11844"/>
                  <a:pt x="8596" y="15178"/>
                </a:cubicBezTo>
                <a:cubicBezTo>
                  <a:pt x="11064" y="17041"/>
                  <a:pt x="14895" y="18219"/>
                  <a:pt x="19083" y="18402"/>
                </a:cubicBezTo>
                <a:lnTo>
                  <a:pt x="19237" y="21508"/>
                </a:lnTo>
                <a:cubicBezTo>
                  <a:pt x="13893" y="21524"/>
                  <a:pt x="8789" y="20291"/>
                  <a:pt x="5204" y="18118"/>
                </a:cubicBezTo>
                <a:cubicBezTo>
                  <a:pt x="-2138" y="13668"/>
                  <a:pt x="-1662" y="6817"/>
                  <a:pt x="6321" y="2723"/>
                </a:cubicBezTo>
                <a:cubicBezTo>
                  <a:pt x="9874" y="901"/>
                  <a:pt x="14598" y="-76"/>
                  <a:pt x="19462" y="5"/>
                </a:cubicBez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369"/>
          <p:cNvSpPr/>
          <p:nvPr/>
        </p:nvSpPr>
        <p:spPr>
          <a:xfrm>
            <a:off x="0" y="3909949"/>
            <a:ext cx="5476564" cy="15405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370"/>
          <p:cNvSpPr/>
          <p:nvPr/>
        </p:nvSpPr>
        <p:spPr>
          <a:xfrm>
            <a:off x="1" y="4000563"/>
            <a:ext cx="5476563" cy="79313"/>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371"/>
          <p:cNvSpPr/>
          <p:nvPr/>
        </p:nvSpPr>
        <p:spPr>
          <a:xfrm>
            <a:off x="1951969" y="861189"/>
            <a:ext cx="829237" cy="8292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372"/>
          <p:cNvSpPr/>
          <p:nvPr/>
        </p:nvSpPr>
        <p:spPr>
          <a:xfrm>
            <a:off x="1995487" y="904709"/>
            <a:ext cx="742198" cy="7421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373"/>
          <p:cNvSpPr/>
          <p:nvPr/>
        </p:nvSpPr>
        <p:spPr>
          <a:xfrm>
            <a:off x="2356102" y="1007850"/>
            <a:ext cx="20968" cy="270292"/>
          </a:xfrm>
          <a:prstGeom prst="roundRect">
            <a:avLst>
              <a:gd name="adj" fmla="val 50000"/>
            </a:avLst>
          </a:pr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374"/>
          <p:cNvSpPr/>
          <p:nvPr/>
        </p:nvSpPr>
        <p:spPr>
          <a:xfrm rot="6743015">
            <a:off x="2511645" y="1170385"/>
            <a:ext cx="8911" cy="329518"/>
          </a:xfrm>
          <a:custGeom>
            <a:avLst/>
            <a:gdLst/>
            <a:ahLst/>
            <a:cxnLst>
              <a:cxn ang="0">
                <a:pos x="wd2" y="hd2"/>
              </a:cxn>
              <a:cxn ang="5400000">
                <a:pos x="wd2" y="hd2"/>
              </a:cxn>
              <a:cxn ang="10800000">
                <a:pos x="wd2" y="hd2"/>
              </a:cxn>
              <a:cxn ang="16200000">
                <a:pos x="wd2" y="hd2"/>
              </a:cxn>
            </a:cxnLst>
            <a:rect l="0" t="0" r="r" b="b"/>
            <a:pathLst>
              <a:path w="21600" h="21600" extrusionOk="0">
                <a:moveTo>
                  <a:pt x="21600" y="21308"/>
                </a:moveTo>
                <a:lnTo>
                  <a:pt x="21600" y="292"/>
                </a:lnTo>
                <a:cubicBezTo>
                  <a:pt x="21600" y="131"/>
                  <a:pt x="16765" y="0"/>
                  <a:pt x="10800" y="0"/>
                </a:cubicBezTo>
                <a:lnTo>
                  <a:pt x="10800" y="0"/>
                </a:lnTo>
                <a:cubicBezTo>
                  <a:pt x="4835" y="0"/>
                  <a:pt x="0" y="131"/>
                  <a:pt x="0" y="292"/>
                </a:cubicBezTo>
                <a:lnTo>
                  <a:pt x="0" y="21308"/>
                </a:lnTo>
                <a:cubicBezTo>
                  <a:pt x="0" y="21469"/>
                  <a:pt x="4835" y="21600"/>
                  <a:pt x="10800" y="21600"/>
                </a:cubicBezTo>
                <a:lnTo>
                  <a:pt x="10800" y="21600"/>
                </a:lnTo>
                <a:cubicBezTo>
                  <a:pt x="16765" y="21600"/>
                  <a:pt x="21600" y="21469"/>
                  <a:pt x="21600" y="21308"/>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375"/>
          <p:cNvSpPr/>
          <p:nvPr/>
        </p:nvSpPr>
        <p:spPr>
          <a:xfrm>
            <a:off x="2329492" y="1238714"/>
            <a:ext cx="74188" cy="7418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376"/>
          <p:cNvSpPr/>
          <p:nvPr/>
        </p:nvSpPr>
        <p:spPr>
          <a:xfrm>
            <a:off x="2342884" y="1252714"/>
            <a:ext cx="46402" cy="46403"/>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3" name="Group 379"/>
          <p:cNvGrpSpPr/>
          <p:nvPr/>
        </p:nvGrpSpPr>
        <p:grpSpPr>
          <a:xfrm>
            <a:off x="2353373" y="936381"/>
            <a:ext cx="20969" cy="678853"/>
            <a:chOff x="0" y="0"/>
            <a:chExt cx="29884" cy="967527"/>
          </a:xfrm>
          <a:solidFill>
            <a:schemeClr val="tx2"/>
          </a:solidFill>
        </p:grpSpPr>
        <p:sp>
          <p:nvSpPr>
            <p:cNvPr id="227" name="Shape 377"/>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8" name="Shape 378"/>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34" name="Shape 380"/>
          <p:cNvSpPr/>
          <p:nvPr/>
        </p:nvSpPr>
        <p:spPr>
          <a:xfrm>
            <a:off x="2030357" y="1265322"/>
            <a:ext cx="20969"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381"/>
          <p:cNvSpPr/>
          <p:nvPr/>
        </p:nvSpPr>
        <p:spPr>
          <a:xfrm>
            <a:off x="2680845" y="1265322"/>
            <a:ext cx="20968"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6" name="Group 384"/>
          <p:cNvGrpSpPr/>
          <p:nvPr/>
        </p:nvGrpSpPr>
        <p:grpSpPr>
          <a:xfrm rot="18900000">
            <a:off x="2353373" y="936487"/>
            <a:ext cx="20969" cy="678854"/>
            <a:chOff x="0" y="0"/>
            <a:chExt cx="29884" cy="967527"/>
          </a:xfrm>
          <a:solidFill>
            <a:schemeClr val="tx2"/>
          </a:solidFill>
        </p:grpSpPr>
        <p:sp>
          <p:nvSpPr>
            <p:cNvPr id="225" name="Shape 382"/>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383"/>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39" name="Group 387"/>
          <p:cNvGrpSpPr/>
          <p:nvPr/>
        </p:nvGrpSpPr>
        <p:grpSpPr>
          <a:xfrm rot="2700000">
            <a:off x="2353374" y="936381"/>
            <a:ext cx="20969" cy="678853"/>
            <a:chOff x="0" y="0"/>
            <a:chExt cx="29884" cy="967527"/>
          </a:xfrm>
          <a:solidFill>
            <a:schemeClr val="tx2"/>
          </a:solidFill>
        </p:grpSpPr>
        <p:sp>
          <p:nvSpPr>
            <p:cNvPr id="223" name="Shape 385"/>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386"/>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41" name="Shape 388"/>
          <p:cNvSpPr/>
          <p:nvPr/>
        </p:nvSpPr>
        <p:spPr>
          <a:xfrm>
            <a:off x="5175665" y="1432080"/>
            <a:ext cx="171652" cy="663367"/>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389"/>
          <p:cNvSpPr/>
          <p:nvPr/>
        </p:nvSpPr>
        <p:spPr>
          <a:xfrm>
            <a:off x="5222576" y="1503366"/>
            <a:ext cx="77830" cy="410924"/>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390"/>
          <p:cNvSpPr/>
          <p:nvPr/>
        </p:nvSpPr>
        <p:spPr>
          <a:xfrm>
            <a:off x="5222576" y="1558302"/>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391"/>
          <p:cNvSpPr/>
          <p:nvPr/>
        </p:nvSpPr>
        <p:spPr>
          <a:xfrm>
            <a:off x="5222576" y="1825799"/>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392"/>
          <p:cNvSpPr/>
          <p:nvPr/>
        </p:nvSpPr>
        <p:spPr>
          <a:xfrm>
            <a:off x="5221087" y="1955446"/>
            <a:ext cx="78875" cy="78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393"/>
          <p:cNvSpPr/>
          <p:nvPr/>
        </p:nvSpPr>
        <p:spPr>
          <a:xfrm>
            <a:off x="5082737" y="1501774"/>
            <a:ext cx="93048" cy="593673"/>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394"/>
          <p:cNvSpPr/>
          <p:nvPr/>
        </p:nvSpPr>
        <p:spPr>
          <a:xfrm>
            <a:off x="5082737" y="1630980"/>
            <a:ext cx="93048" cy="3352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395"/>
          <p:cNvSpPr/>
          <p:nvPr/>
        </p:nvSpPr>
        <p:spPr>
          <a:xfrm>
            <a:off x="5084459" y="1663178"/>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396"/>
          <p:cNvSpPr/>
          <p:nvPr/>
        </p:nvSpPr>
        <p:spPr>
          <a:xfrm>
            <a:off x="5084459" y="1687682"/>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397"/>
          <p:cNvSpPr/>
          <p:nvPr/>
        </p:nvSpPr>
        <p:spPr>
          <a:xfrm>
            <a:off x="5084459" y="1892630"/>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398"/>
          <p:cNvSpPr/>
          <p:nvPr/>
        </p:nvSpPr>
        <p:spPr>
          <a:xfrm>
            <a:off x="5084459" y="1917135"/>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399"/>
          <p:cNvSpPr/>
          <p:nvPr/>
        </p:nvSpPr>
        <p:spPr>
          <a:xfrm>
            <a:off x="5025191" y="1459348"/>
            <a:ext cx="59258" cy="636757"/>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400"/>
          <p:cNvSpPr/>
          <p:nvPr/>
        </p:nvSpPr>
        <p:spPr>
          <a:xfrm>
            <a:off x="5025191" y="1526178"/>
            <a:ext cx="59258" cy="461578"/>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9" name="Shape 401"/>
          <p:cNvSpPr/>
          <p:nvPr/>
        </p:nvSpPr>
        <p:spPr>
          <a:xfrm>
            <a:off x="5026538" y="2035203"/>
            <a:ext cx="56346" cy="13576"/>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9" name="Shape 402"/>
          <p:cNvSpPr/>
          <p:nvPr/>
        </p:nvSpPr>
        <p:spPr>
          <a:xfrm rot="539946">
            <a:off x="4876351" y="1404371"/>
            <a:ext cx="100417" cy="687181"/>
          </a:xfrm>
          <a:prstGeom prst="rect">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0" name="Shape 403"/>
          <p:cNvSpPr/>
          <p:nvPr/>
        </p:nvSpPr>
        <p:spPr>
          <a:xfrm rot="539946">
            <a:off x="4872719" y="1589945"/>
            <a:ext cx="99478" cy="361809"/>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404"/>
          <p:cNvSpPr/>
          <p:nvPr/>
        </p:nvSpPr>
        <p:spPr>
          <a:xfrm rot="539946">
            <a:off x="4924694" y="1438821"/>
            <a:ext cx="97161" cy="31264"/>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405"/>
          <p:cNvSpPr/>
          <p:nvPr/>
        </p:nvSpPr>
        <p:spPr>
          <a:xfrm rot="539946">
            <a:off x="4852562" y="1897277"/>
            <a:ext cx="98936" cy="25413"/>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407"/>
          <p:cNvSpPr/>
          <p:nvPr/>
        </p:nvSpPr>
        <p:spPr>
          <a:xfrm rot="538117">
            <a:off x="4811333" y="1454892"/>
            <a:ext cx="59259" cy="636758"/>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408"/>
          <p:cNvSpPr/>
          <p:nvPr/>
        </p:nvSpPr>
        <p:spPr>
          <a:xfrm rot="538117">
            <a:off x="4814569" y="1521977"/>
            <a:ext cx="59259" cy="461578"/>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8" name="Shape 409"/>
          <p:cNvSpPr/>
          <p:nvPr/>
        </p:nvSpPr>
        <p:spPr>
          <a:xfrm rot="538117">
            <a:off x="4771483" y="2027500"/>
            <a:ext cx="56346" cy="13575"/>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9" name="Shape 427"/>
          <p:cNvSpPr/>
          <p:nvPr/>
        </p:nvSpPr>
        <p:spPr>
          <a:xfrm>
            <a:off x="4621943" y="2400310"/>
            <a:ext cx="855010" cy="990421"/>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0" name="Shape 428"/>
          <p:cNvSpPr/>
          <p:nvPr/>
        </p:nvSpPr>
        <p:spPr>
          <a:xfrm>
            <a:off x="4710794" y="2497616"/>
            <a:ext cx="677211" cy="795808"/>
          </a:xfrm>
          <a:prstGeom prst="rect">
            <a:avLst/>
          </a:pr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429"/>
          <p:cNvSpPr/>
          <p:nvPr/>
        </p:nvSpPr>
        <p:spPr>
          <a:xfrm flipH="1" flipV="1">
            <a:off x="4624280" y="2402281"/>
            <a:ext cx="86026" cy="9308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2" name="Shape 430"/>
          <p:cNvSpPr/>
          <p:nvPr/>
        </p:nvSpPr>
        <p:spPr>
          <a:xfrm flipH="1" flipV="1">
            <a:off x="5386639" y="3294039"/>
            <a:ext cx="92222" cy="9463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3" name="Shape 431"/>
          <p:cNvSpPr/>
          <p:nvPr/>
        </p:nvSpPr>
        <p:spPr>
          <a:xfrm flipH="1">
            <a:off x="5387579" y="2404238"/>
            <a:ext cx="88341" cy="93435"/>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4" name="Shape 432"/>
          <p:cNvSpPr/>
          <p:nvPr/>
        </p:nvSpPr>
        <p:spPr>
          <a:xfrm flipV="1">
            <a:off x="4625055" y="3293767"/>
            <a:ext cx="87239" cy="93084"/>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5" name="Shape 433"/>
          <p:cNvSpPr/>
          <p:nvPr/>
        </p:nvSpPr>
        <p:spPr>
          <a:xfrm>
            <a:off x="4712118" y="2994914"/>
            <a:ext cx="247916" cy="300472"/>
          </a:xfrm>
          <a:custGeom>
            <a:avLst/>
            <a:gdLst/>
            <a:ahLst/>
            <a:cxnLst>
              <a:cxn ang="0">
                <a:pos x="wd2" y="hd2"/>
              </a:cxn>
              <a:cxn ang="5400000">
                <a:pos x="wd2" y="hd2"/>
              </a:cxn>
              <a:cxn ang="10800000">
                <a:pos x="wd2" y="hd2"/>
              </a:cxn>
              <a:cxn ang="16200000">
                <a:pos x="wd2" y="hd2"/>
              </a:cxn>
            </a:cxnLst>
            <a:rect l="0" t="0" r="r" b="b"/>
            <a:pathLst>
              <a:path w="21600" h="21600" extrusionOk="0">
                <a:moveTo>
                  <a:pt x="0" y="10097"/>
                </a:moveTo>
                <a:lnTo>
                  <a:pt x="11158" y="0"/>
                </a:lnTo>
                <a:lnTo>
                  <a:pt x="21600" y="7955"/>
                </a:lnTo>
                <a:lnTo>
                  <a:pt x="21600" y="21600"/>
                </a:lnTo>
                <a:lnTo>
                  <a:pt x="55" y="21600"/>
                </a:lnTo>
                <a:lnTo>
                  <a:pt x="0" y="10097"/>
                </a:lnTo>
                <a:close/>
              </a:path>
            </a:pathLst>
          </a:custGeom>
          <a:solidFill>
            <a:srgbClr val="7DB540"/>
          </a:solidFill>
          <a:ln w="3175" cap="flat">
            <a:noFill/>
            <a:prstDash val="solid"/>
            <a:miter lim="400000"/>
          </a:ln>
          <a:effectLst/>
        </p:spPr>
        <p:txBody>
          <a:bodyPr wrap="square" lIns="0" tIns="0" rIns="0" bIns="0" numCol="1" anchor="ctr">
            <a:noAutofit/>
          </a:bodyPr>
          <a:lstStyle/>
          <a:p>
            <a:pPr lvl="0">
              <a:defRPr sz="2400"/>
            </a:pPr>
            <a:endParaRPr/>
          </a:p>
        </p:txBody>
      </p:sp>
      <p:sp>
        <p:nvSpPr>
          <p:cNvPr id="196" name="Shape 434"/>
          <p:cNvSpPr/>
          <p:nvPr/>
        </p:nvSpPr>
        <p:spPr>
          <a:xfrm>
            <a:off x="4841534" y="2998873"/>
            <a:ext cx="97593" cy="278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468" y="21600"/>
                </a:lnTo>
                <a:lnTo>
                  <a:pt x="21600" y="9402"/>
                </a:lnTo>
                <a:lnTo>
                  <a:pt x="0" y="0"/>
                </a:lnTo>
                <a:close/>
              </a:path>
            </a:pathLst>
          </a:custGeom>
          <a:solidFill>
            <a:srgbClr val="577E2C"/>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0" name="Group 9"/>
          <p:cNvGrpSpPr/>
          <p:nvPr/>
        </p:nvGrpSpPr>
        <p:grpSpPr>
          <a:xfrm>
            <a:off x="5120211" y="2624365"/>
            <a:ext cx="80440" cy="141390"/>
            <a:chOff x="5650435" y="2523141"/>
            <a:chExt cx="750373" cy="1318939"/>
          </a:xfrm>
        </p:grpSpPr>
        <p:sp>
          <p:nvSpPr>
            <p:cNvPr id="203" name="Shape 435"/>
            <p:cNvSpPr/>
            <p:nvPr/>
          </p:nvSpPr>
          <p:spPr>
            <a:xfrm>
              <a:off x="5925445" y="2639060"/>
              <a:ext cx="475363" cy="551192"/>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CB2C49"/>
            </a:solidFill>
            <a:ln w="3175" cap="flat">
              <a:noFill/>
              <a:prstDash val="solid"/>
              <a:miter lim="400000"/>
            </a:ln>
            <a:effectLst/>
          </p:spPr>
          <p:txBody>
            <a:bodyPr wrap="square" lIns="0" tIns="0" rIns="0" bIns="0" numCol="1" anchor="ctr">
              <a:noAutofit/>
            </a:bodyPr>
            <a:lstStyle/>
            <a:p>
              <a:pPr lvl="0">
                <a:defRPr sz="2400"/>
              </a:pPr>
              <a:endParaRPr/>
            </a:p>
          </p:txBody>
        </p:sp>
        <p:sp>
          <p:nvSpPr>
            <p:cNvPr id="204" name="Shape 436"/>
            <p:cNvSpPr/>
            <p:nvPr/>
          </p:nvSpPr>
          <p:spPr>
            <a:xfrm>
              <a:off x="5926271" y="2591905"/>
              <a:ext cx="71668" cy="578020"/>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3175" cap="flat">
              <a:noFill/>
              <a:prstDash val="solid"/>
              <a:miter lim="400000"/>
            </a:ln>
            <a:effectLst/>
          </p:spPr>
          <p:txBody>
            <a:bodyPr wrap="square" lIns="0" tIns="0" rIns="0" bIns="0" numCol="1" anchor="ctr">
              <a:noAutofit/>
            </a:bodyPr>
            <a:lstStyle/>
            <a:p>
              <a:pPr lvl="0">
                <a:defRPr sz="2400"/>
              </a:pPr>
              <a:endParaRPr/>
            </a:p>
          </p:txBody>
        </p:sp>
        <p:sp>
          <p:nvSpPr>
            <p:cNvPr id="205" name="Shape 437"/>
            <p:cNvSpPr/>
            <p:nvPr/>
          </p:nvSpPr>
          <p:spPr>
            <a:xfrm rot="5400000">
              <a:off x="5124038" y="3215244"/>
              <a:ext cx="1154558" cy="99113"/>
            </a:xfrm>
            <a:prstGeom prst="rect">
              <a:avLst/>
            </a:prstGeom>
            <a:solidFill>
              <a:srgbClr val="7C7D7F"/>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438"/>
            <p:cNvSpPr/>
            <p:nvPr/>
          </p:nvSpPr>
          <p:spPr>
            <a:xfrm>
              <a:off x="5650435" y="2523141"/>
              <a:ext cx="350201" cy="64205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sp>
        <p:nvSpPr>
          <p:cNvPr id="198" name="Shape 440"/>
          <p:cNvSpPr/>
          <p:nvPr/>
        </p:nvSpPr>
        <p:spPr>
          <a:xfrm>
            <a:off x="4864401" y="2552592"/>
            <a:ext cx="236889" cy="13663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sp>
        <p:nvSpPr>
          <p:cNvPr id="199" name="Shape 441"/>
          <p:cNvSpPr/>
          <p:nvPr/>
        </p:nvSpPr>
        <p:spPr>
          <a:xfrm>
            <a:off x="5177109" y="2843939"/>
            <a:ext cx="111158" cy="6411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5" y="16307"/>
                  <a:pt x="595" y="17822"/>
                  <a:pt x="1311" y="18910"/>
                </a:cubicBezTo>
                <a:cubicBezTo>
                  <a:pt x="2127" y="20151"/>
                  <a:pt x="3212" y="20885"/>
                  <a:pt x="4401" y="20811"/>
                </a:cubicBezTo>
                <a:close/>
              </a:path>
            </a:pathLst>
          </a:custGeom>
          <a:solidFill>
            <a:srgbClr val="F4F4F4"/>
          </a:solidFill>
          <a:ln w="3175" cap="flat">
            <a:noFill/>
            <a:prstDash val="solid"/>
            <a:miter lim="400000"/>
          </a:ln>
          <a:effectLst/>
        </p:spPr>
        <p:txBody>
          <a:bodyPr wrap="square" lIns="0" tIns="0" rIns="0" bIns="0" numCol="1" anchor="ctr">
            <a:noAutofit/>
          </a:bodyPr>
          <a:lstStyle/>
          <a:p>
            <a:pPr lvl="0">
              <a:defRPr sz="2400"/>
            </a:pPr>
            <a:endParaRPr/>
          </a:p>
        </p:txBody>
      </p:sp>
      <p:sp>
        <p:nvSpPr>
          <p:cNvPr id="200" name="Shape 442"/>
          <p:cNvSpPr/>
          <p:nvPr/>
        </p:nvSpPr>
        <p:spPr>
          <a:xfrm>
            <a:off x="4778548" y="2756785"/>
            <a:ext cx="610058" cy="539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228" y="0"/>
                </a:lnTo>
                <a:lnTo>
                  <a:pt x="21600" y="19005"/>
                </a:lnTo>
                <a:lnTo>
                  <a:pt x="21597" y="21570"/>
                </a:lnTo>
                <a:lnTo>
                  <a:pt x="0" y="21600"/>
                </a:lnTo>
                <a:close/>
              </a:path>
            </a:pathLst>
          </a:custGeom>
          <a:solidFill>
            <a:schemeClr val="accent4"/>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443"/>
          <p:cNvSpPr/>
          <p:nvPr/>
        </p:nvSpPr>
        <p:spPr>
          <a:xfrm>
            <a:off x="5125365" y="2758855"/>
            <a:ext cx="264843" cy="5375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65" y="20186"/>
                </a:lnTo>
                <a:lnTo>
                  <a:pt x="21600" y="21600"/>
                </a:lnTo>
                <a:lnTo>
                  <a:pt x="5779" y="21569"/>
                </a:lnTo>
                <a:lnTo>
                  <a:pt x="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202" name="Shape 444"/>
          <p:cNvSpPr/>
          <p:nvPr/>
        </p:nvSpPr>
        <p:spPr>
          <a:xfrm>
            <a:off x="4846773" y="2757872"/>
            <a:ext cx="278785" cy="5375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497"/>
                </a:lnTo>
                <a:lnTo>
                  <a:pt x="11164" y="21600"/>
                </a:lnTo>
                <a:lnTo>
                  <a:pt x="2160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71" name="Shape 319"/>
          <p:cNvSpPr/>
          <p:nvPr/>
        </p:nvSpPr>
        <p:spPr>
          <a:xfrm>
            <a:off x="414263" y="2611463"/>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2" name="Shape 320"/>
          <p:cNvSpPr/>
          <p:nvPr/>
        </p:nvSpPr>
        <p:spPr>
          <a:xfrm>
            <a:off x="474764" y="2671962"/>
            <a:ext cx="133018" cy="133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9" name="Shape 315"/>
          <p:cNvSpPr/>
          <p:nvPr/>
        </p:nvSpPr>
        <p:spPr>
          <a:xfrm>
            <a:off x="743963" y="3569372"/>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7" name="Shape 313"/>
          <p:cNvSpPr/>
          <p:nvPr/>
        </p:nvSpPr>
        <p:spPr>
          <a:xfrm>
            <a:off x="573388" y="3652045"/>
            <a:ext cx="595215" cy="2181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cubicBezTo>
                  <a:pt x="20897" y="15527"/>
                  <a:pt x="19523" y="10195"/>
                  <a:pt x="17666" y="6334"/>
                </a:cubicBezTo>
                <a:cubicBezTo>
                  <a:pt x="15693" y="2233"/>
                  <a:pt x="13282" y="8"/>
                  <a:pt x="10802" y="0"/>
                </a:cubicBezTo>
                <a:cubicBezTo>
                  <a:pt x="8369" y="99"/>
                  <a:pt x="6009" y="2289"/>
                  <a:pt x="4059" y="6258"/>
                </a:cubicBezTo>
                <a:cubicBezTo>
                  <a:pt x="2162" y="10118"/>
                  <a:pt x="745" y="15473"/>
                  <a:pt x="0" y="21600"/>
                </a:cubicBezTo>
                <a:close/>
              </a:path>
            </a:pathLst>
          </a:custGeom>
          <a:solidFill>
            <a:srgbClr val="90D049"/>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316"/>
          <p:cNvSpPr/>
          <p:nvPr/>
        </p:nvSpPr>
        <p:spPr>
          <a:xfrm>
            <a:off x="975555" y="3747502"/>
            <a:ext cx="58156" cy="5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8" name="Shape 314"/>
          <p:cNvSpPr/>
          <p:nvPr/>
        </p:nvSpPr>
        <p:spPr>
          <a:xfrm>
            <a:off x="535640" y="3852116"/>
            <a:ext cx="678007" cy="58155"/>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66"/>
          <p:cNvSpPr/>
          <p:nvPr/>
        </p:nvSpPr>
        <p:spPr>
          <a:xfrm>
            <a:off x="4733335" y="3774814"/>
            <a:ext cx="439202" cy="135558"/>
          </a:xfrm>
          <a:prstGeom prst="roundRect">
            <a:avLst>
              <a:gd name="adj" fmla="val 44572"/>
            </a:avLst>
          </a:prstGeom>
          <a:solidFill>
            <a:srgbClr val="B2253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367"/>
          <p:cNvSpPr/>
          <p:nvPr/>
        </p:nvSpPr>
        <p:spPr>
          <a:xfrm>
            <a:off x="4733335" y="3334535"/>
            <a:ext cx="439203" cy="520045"/>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440"/>
          <p:cNvSpPr/>
          <p:nvPr/>
        </p:nvSpPr>
        <p:spPr>
          <a:xfrm>
            <a:off x="4718352" y="2812942"/>
            <a:ext cx="155274" cy="89559"/>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1" name="Group 10"/>
          <p:cNvGrpSpPr/>
          <p:nvPr/>
        </p:nvGrpSpPr>
        <p:grpSpPr>
          <a:xfrm>
            <a:off x="3916457" y="1200150"/>
            <a:ext cx="696819" cy="725399"/>
            <a:chOff x="5851088" y="1079500"/>
            <a:chExt cx="1648671" cy="1716290"/>
          </a:xfrm>
          <a:solidFill>
            <a:schemeClr val="accent4"/>
          </a:solidFill>
        </p:grpSpPr>
        <p:sp>
          <p:nvSpPr>
            <p:cNvPr id="259" name="Shape 6149"/>
            <p:cNvSpPr/>
            <p:nvPr/>
          </p:nvSpPr>
          <p:spPr>
            <a:xfrm>
              <a:off x="6006337" y="1079500"/>
              <a:ext cx="1493422" cy="831609"/>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grp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260" name="Shape 6150"/>
            <p:cNvSpPr/>
            <p:nvPr/>
          </p:nvSpPr>
          <p:spPr>
            <a:xfrm>
              <a:off x="6980971" y="1432229"/>
              <a:ext cx="50510" cy="63348"/>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1" name="Shape 6151"/>
            <p:cNvSpPr/>
            <p:nvPr/>
          </p:nvSpPr>
          <p:spPr>
            <a:xfrm>
              <a:off x="7069585" y="1394099"/>
              <a:ext cx="17461" cy="8438"/>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2" name="Shape 6152"/>
            <p:cNvSpPr/>
            <p:nvPr/>
          </p:nvSpPr>
          <p:spPr>
            <a:xfrm>
              <a:off x="7051157" y="1414985"/>
              <a:ext cx="20347" cy="13346"/>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3" name="Shape 6153"/>
            <p:cNvSpPr/>
            <p:nvPr/>
          </p:nvSpPr>
          <p:spPr>
            <a:xfrm>
              <a:off x="7056147" y="1287735"/>
              <a:ext cx="19331" cy="10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4" name="Shape 6154"/>
            <p:cNvSpPr/>
            <p:nvPr/>
          </p:nvSpPr>
          <p:spPr>
            <a:xfrm>
              <a:off x="6925619" y="1380169"/>
              <a:ext cx="10857" cy="94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5" name="Shape 6155"/>
            <p:cNvSpPr/>
            <p:nvPr/>
          </p:nvSpPr>
          <p:spPr>
            <a:xfrm>
              <a:off x="6751855" y="1278416"/>
              <a:ext cx="75984" cy="3801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6" name="Shape 6156"/>
            <p:cNvSpPr/>
            <p:nvPr/>
          </p:nvSpPr>
          <p:spPr>
            <a:xfrm>
              <a:off x="6663279" y="1242756"/>
              <a:ext cx="53568" cy="21357"/>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7" name="Shape 6157"/>
            <p:cNvSpPr/>
            <p:nvPr/>
          </p:nvSpPr>
          <p:spPr>
            <a:xfrm>
              <a:off x="6545699" y="1221180"/>
              <a:ext cx="52933" cy="28688"/>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8" name="Shape 6158"/>
            <p:cNvSpPr/>
            <p:nvPr/>
          </p:nvSpPr>
          <p:spPr>
            <a:xfrm>
              <a:off x="6402241" y="1260828"/>
              <a:ext cx="28813" cy="21380"/>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9" name="Shape 6159"/>
            <p:cNvSpPr/>
            <p:nvPr/>
          </p:nvSpPr>
          <p:spPr>
            <a:xfrm>
              <a:off x="6388013" y="1285311"/>
              <a:ext cx="20593" cy="10581"/>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0" name="Shape 6160"/>
            <p:cNvSpPr/>
            <p:nvPr/>
          </p:nvSpPr>
          <p:spPr>
            <a:xfrm>
              <a:off x="6381386" y="1262534"/>
              <a:ext cx="20942" cy="13799"/>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1" name="Shape 6161"/>
            <p:cNvSpPr/>
            <p:nvPr/>
          </p:nvSpPr>
          <p:spPr>
            <a:xfrm>
              <a:off x="6620187" y="1192000"/>
              <a:ext cx="7283" cy="13185"/>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2" name="Shape 6162"/>
            <p:cNvSpPr/>
            <p:nvPr/>
          </p:nvSpPr>
          <p:spPr>
            <a:xfrm>
              <a:off x="6305023" y="1393601"/>
              <a:ext cx="19201" cy="17198"/>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3" name="Shape 6163"/>
            <p:cNvSpPr/>
            <p:nvPr/>
          </p:nvSpPr>
          <p:spPr>
            <a:xfrm>
              <a:off x="6584859" y="1355840"/>
              <a:ext cx="416603" cy="288854"/>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4" name="Shape 6164"/>
            <p:cNvSpPr/>
            <p:nvPr/>
          </p:nvSpPr>
          <p:spPr>
            <a:xfrm>
              <a:off x="6590671" y="1471704"/>
              <a:ext cx="22223" cy="27833"/>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5" name="Shape 6165"/>
            <p:cNvSpPr/>
            <p:nvPr/>
          </p:nvSpPr>
          <p:spPr>
            <a:xfrm>
              <a:off x="6609322" y="1458697"/>
              <a:ext cx="8251" cy="12999"/>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6" name="Shape 6166"/>
            <p:cNvSpPr/>
            <p:nvPr/>
          </p:nvSpPr>
          <p:spPr>
            <a:xfrm>
              <a:off x="6555541" y="1474801"/>
              <a:ext cx="23621" cy="26150"/>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7" name="Shape 6167"/>
            <p:cNvSpPr/>
            <p:nvPr/>
          </p:nvSpPr>
          <p:spPr>
            <a:xfrm>
              <a:off x="6514552" y="1489449"/>
              <a:ext cx="70164" cy="4969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8" name="Shape 6168"/>
            <p:cNvSpPr/>
            <p:nvPr/>
          </p:nvSpPr>
          <p:spPr>
            <a:xfrm>
              <a:off x="6589622" y="1546712"/>
              <a:ext cx="35457" cy="46849"/>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9" name="Shape 6169"/>
            <p:cNvSpPr/>
            <p:nvPr/>
          </p:nvSpPr>
          <p:spPr>
            <a:xfrm>
              <a:off x="6042621" y="1471304"/>
              <a:ext cx="1410598" cy="1324486"/>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280" name="Shape 6170"/>
            <p:cNvSpPr/>
            <p:nvPr/>
          </p:nvSpPr>
          <p:spPr>
            <a:xfrm>
              <a:off x="6085869" y="1407251"/>
              <a:ext cx="17541" cy="15677"/>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1" name="Shape 6171"/>
            <p:cNvSpPr/>
            <p:nvPr/>
          </p:nvSpPr>
          <p:spPr>
            <a:xfrm>
              <a:off x="6132495" y="1548272"/>
              <a:ext cx="8750" cy="10209"/>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2" name="Shape 6172"/>
            <p:cNvSpPr/>
            <p:nvPr/>
          </p:nvSpPr>
          <p:spPr>
            <a:xfrm>
              <a:off x="6208787" y="1488137"/>
              <a:ext cx="15149" cy="2394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3" name="Shape 6173"/>
            <p:cNvSpPr/>
            <p:nvPr/>
          </p:nvSpPr>
          <p:spPr>
            <a:xfrm>
              <a:off x="6168324" y="1507073"/>
              <a:ext cx="9558" cy="111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4" name="Shape 6174"/>
            <p:cNvSpPr/>
            <p:nvPr/>
          </p:nvSpPr>
          <p:spPr>
            <a:xfrm>
              <a:off x="6637395" y="1228400"/>
              <a:ext cx="6405" cy="10776"/>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5" name="Shape 6175"/>
            <p:cNvSpPr/>
            <p:nvPr/>
          </p:nvSpPr>
          <p:spPr>
            <a:xfrm>
              <a:off x="6626910" y="1243076"/>
              <a:ext cx="9058" cy="8501"/>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6" name="Shape 6176"/>
            <p:cNvSpPr/>
            <p:nvPr/>
          </p:nvSpPr>
          <p:spPr>
            <a:xfrm>
              <a:off x="6720134" y="1710381"/>
              <a:ext cx="18844" cy="15274"/>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7" name="Shape 6177"/>
            <p:cNvSpPr/>
            <p:nvPr/>
          </p:nvSpPr>
          <p:spPr>
            <a:xfrm>
              <a:off x="6751946" y="1712126"/>
              <a:ext cx="11954" cy="20503"/>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8" name="Shape 6178"/>
            <p:cNvSpPr/>
            <p:nvPr/>
          </p:nvSpPr>
          <p:spPr>
            <a:xfrm>
              <a:off x="6761805" y="1751813"/>
              <a:ext cx="8069" cy="13345"/>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9" name="Shape 6179"/>
            <p:cNvSpPr/>
            <p:nvPr/>
          </p:nvSpPr>
          <p:spPr>
            <a:xfrm>
              <a:off x="6850491" y="1712070"/>
              <a:ext cx="9103" cy="14962"/>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0" name="Shape 6180"/>
            <p:cNvSpPr/>
            <p:nvPr/>
          </p:nvSpPr>
          <p:spPr>
            <a:xfrm>
              <a:off x="6858599" y="1689472"/>
              <a:ext cx="9137" cy="10139"/>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1" name="Shape 6181"/>
            <p:cNvSpPr/>
            <p:nvPr/>
          </p:nvSpPr>
          <p:spPr>
            <a:xfrm>
              <a:off x="6804085" y="2320571"/>
              <a:ext cx="165029" cy="51639"/>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2" name="Shape 6182"/>
            <p:cNvSpPr/>
            <p:nvPr/>
          </p:nvSpPr>
          <p:spPr>
            <a:xfrm>
              <a:off x="6908766" y="2377760"/>
              <a:ext cx="39428" cy="17428"/>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3" name="Shape 6183"/>
            <p:cNvSpPr/>
            <p:nvPr/>
          </p:nvSpPr>
          <p:spPr>
            <a:xfrm>
              <a:off x="6877723" y="2369503"/>
              <a:ext cx="14326" cy="864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4" name="Shape 6184"/>
            <p:cNvSpPr/>
            <p:nvPr/>
          </p:nvSpPr>
          <p:spPr>
            <a:xfrm>
              <a:off x="6856787" y="2377507"/>
              <a:ext cx="12450" cy="9706"/>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5" name="Shape 6185"/>
            <p:cNvSpPr/>
            <p:nvPr/>
          </p:nvSpPr>
          <p:spPr>
            <a:xfrm>
              <a:off x="6884497" y="2255661"/>
              <a:ext cx="70469" cy="55108"/>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6" name="Shape 6186"/>
            <p:cNvSpPr/>
            <p:nvPr/>
          </p:nvSpPr>
          <p:spPr>
            <a:xfrm>
              <a:off x="6896288" y="2277786"/>
              <a:ext cx="18225" cy="33050"/>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7" name="Shape 6187"/>
            <p:cNvSpPr/>
            <p:nvPr/>
          </p:nvSpPr>
          <p:spPr>
            <a:xfrm>
              <a:off x="6958941" y="2299098"/>
              <a:ext cx="12441" cy="20794"/>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8" name="Shape 6188"/>
            <p:cNvSpPr/>
            <p:nvPr/>
          </p:nvSpPr>
          <p:spPr>
            <a:xfrm>
              <a:off x="6985430" y="2306911"/>
              <a:ext cx="25940" cy="1294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9" name="Shape 6189"/>
            <p:cNvSpPr/>
            <p:nvPr/>
          </p:nvSpPr>
          <p:spPr>
            <a:xfrm>
              <a:off x="6967603" y="2319900"/>
              <a:ext cx="15863" cy="13603"/>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0" name="Shape 6190"/>
            <p:cNvSpPr/>
            <p:nvPr/>
          </p:nvSpPr>
          <p:spPr>
            <a:xfrm>
              <a:off x="6935755" y="2315956"/>
              <a:ext cx="8052" cy="11111"/>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1" name="Shape 6191"/>
            <p:cNvSpPr/>
            <p:nvPr/>
          </p:nvSpPr>
          <p:spPr>
            <a:xfrm>
              <a:off x="6965522" y="2325010"/>
              <a:ext cx="89438" cy="52805"/>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2" name="Shape 6192"/>
            <p:cNvSpPr/>
            <p:nvPr/>
          </p:nvSpPr>
          <p:spPr>
            <a:xfrm>
              <a:off x="7061984" y="2329591"/>
              <a:ext cx="21386" cy="13832"/>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3" name="Shape 6193"/>
            <p:cNvSpPr/>
            <p:nvPr/>
          </p:nvSpPr>
          <p:spPr>
            <a:xfrm>
              <a:off x="6701855" y="2651404"/>
              <a:ext cx="41530" cy="23045"/>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4" name="Shape 6194"/>
            <p:cNvSpPr/>
            <p:nvPr/>
          </p:nvSpPr>
          <p:spPr>
            <a:xfrm>
              <a:off x="5851088" y="2022413"/>
              <a:ext cx="32306" cy="82586"/>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7706052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10" name="Group 9"/>
          <p:cNvGrpSpPr/>
          <p:nvPr/>
        </p:nvGrpSpPr>
        <p:grpSpPr>
          <a:xfrm>
            <a:off x="411019" y="965119"/>
            <a:ext cx="1982487" cy="3118240"/>
            <a:chOff x="376129" y="974319"/>
            <a:chExt cx="1982487" cy="3118240"/>
          </a:xfrm>
        </p:grpSpPr>
        <p:grpSp>
          <p:nvGrpSpPr>
            <p:cNvPr id="6" name="Group 5"/>
            <p:cNvGrpSpPr/>
            <p:nvPr/>
          </p:nvGrpSpPr>
          <p:grpSpPr>
            <a:xfrm>
              <a:off x="466931" y="9743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67"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8" name="Group 7"/>
            <p:cNvGrpSpPr/>
            <p:nvPr/>
          </p:nvGrpSpPr>
          <p:grpSpPr>
            <a:xfrm>
              <a:off x="376820" y="1814224"/>
              <a:ext cx="697816" cy="697816"/>
              <a:chOff x="3482099" y="1688624"/>
              <a:chExt cx="697816" cy="697816"/>
            </a:xfrm>
          </p:grpSpPr>
          <p:sp>
            <p:nvSpPr>
              <p:cNvPr id="7" name="Oval 6"/>
              <p:cNvSpPr/>
              <p:nvPr/>
            </p:nvSpPr>
            <p:spPr>
              <a:xfrm>
                <a:off x="3482099" y="16886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18</a:t>
                </a:r>
              </a:p>
              <a:p>
                <a:pPr algn="ctr"/>
                <a:r>
                  <a:rPr lang="en-US" sz="1200" b="0" dirty="0">
                    <a:solidFill>
                      <a:schemeClr val="bg1"/>
                    </a:solidFill>
                  </a:rPr>
                  <a:t>JAN</a:t>
                </a:r>
              </a:p>
            </p:txBody>
          </p:sp>
        </p:grpSp>
      </p:grpSp>
      <p:grpSp>
        <p:nvGrpSpPr>
          <p:cNvPr id="70" name="Group 69"/>
          <p:cNvGrpSpPr/>
          <p:nvPr/>
        </p:nvGrpSpPr>
        <p:grpSpPr>
          <a:xfrm>
            <a:off x="2553851" y="965119"/>
            <a:ext cx="1982487" cy="3118240"/>
            <a:chOff x="376129" y="974319"/>
            <a:chExt cx="1982487" cy="3118240"/>
          </a:xfrm>
        </p:grpSpPr>
        <p:grpSp>
          <p:nvGrpSpPr>
            <p:cNvPr id="71" name="Group 70"/>
            <p:cNvGrpSpPr/>
            <p:nvPr/>
          </p:nvGrpSpPr>
          <p:grpSpPr>
            <a:xfrm>
              <a:off x="466931" y="9743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7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grpSp>
          <p:nvGrpSpPr>
            <p:cNvPr id="74" name="Group 73"/>
            <p:cNvGrpSpPr/>
            <p:nvPr/>
          </p:nvGrpSpPr>
          <p:grpSpPr>
            <a:xfrm>
              <a:off x="376820" y="1814224"/>
              <a:ext cx="697816" cy="697816"/>
              <a:chOff x="3482099" y="1688624"/>
              <a:chExt cx="697816" cy="697816"/>
            </a:xfrm>
          </p:grpSpPr>
          <p:sp>
            <p:nvSpPr>
              <p:cNvPr id="75" name="Oval 74"/>
              <p:cNvSpPr/>
              <p:nvPr/>
            </p:nvSpPr>
            <p:spPr>
              <a:xfrm>
                <a:off x="3482099" y="16886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a:p>
                <a:pPr algn="ctr"/>
                <a:r>
                  <a:rPr lang="en-US" sz="1200" b="0" dirty="0">
                    <a:solidFill>
                      <a:schemeClr val="bg1"/>
                    </a:solidFill>
                  </a:rPr>
                  <a:t>APR</a:t>
                </a:r>
              </a:p>
            </p:txBody>
          </p:sp>
        </p:grpSp>
      </p:grpSp>
      <p:grpSp>
        <p:nvGrpSpPr>
          <p:cNvPr id="80" name="Group 79"/>
          <p:cNvGrpSpPr/>
          <p:nvPr/>
        </p:nvGrpSpPr>
        <p:grpSpPr>
          <a:xfrm>
            <a:off x="4696682" y="965119"/>
            <a:ext cx="1982487" cy="3118240"/>
            <a:chOff x="376129" y="974319"/>
            <a:chExt cx="1982487" cy="3118240"/>
          </a:xfrm>
        </p:grpSpPr>
        <p:grpSp>
          <p:nvGrpSpPr>
            <p:cNvPr id="81" name="Group 80"/>
            <p:cNvGrpSpPr/>
            <p:nvPr/>
          </p:nvGrpSpPr>
          <p:grpSpPr>
            <a:xfrm>
              <a:off x="466931" y="9743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8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nvGrpSpPr>
            <p:cNvPr id="84" name="Group 83"/>
            <p:cNvGrpSpPr/>
            <p:nvPr/>
          </p:nvGrpSpPr>
          <p:grpSpPr>
            <a:xfrm>
              <a:off x="376820" y="1814224"/>
              <a:ext cx="697816" cy="697816"/>
              <a:chOff x="3482099" y="1688624"/>
              <a:chExt cx="697816" cy="697816"/>
            </a:xfrm>
          </p:grpSpPr>
          <p:sp>
            <p:nvSpPr>
              <p:cNvPr id="85" name="Oval 84"/>
              <p:cNvSpPr/>
              <p:nvPr/>
            </p:nvSpPr>
            <p:spPr>
              <a:xfrm>
                <a:off x="3482099" y="16886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25</a:t>
                </a:r>
              </a:p>
              <a:p>
                <a:pPr algn="ctr"/>
                <a:r>
                  <a:rPr lang="en-US" sz="1200" b="0" dirty="0">
                    <a:solidFill>
                      <a:schemeClr val="bg1"/>
                    </a:solidFill>
                  </a:rPr>
                  <a:t>SEP</a:t>
                </a:r>
              </a:p>
            </p:txBody>
          </p:sp>
        </p:grpSp>
      </p:grpSp>
      <p:grpSp>
        <p:nvGrpSpPr>
          <p:cNvPr id="90" name="Group 89"/>
          <p:cNvGrpSpPr/>
          <p:nvPr/>
        </p:nvGrpSpPr>
        <p:grpSpPr>
          <a:xfrm>
            <a:off x="6839513" y="965119"/>
            <a:ext cx="1982487" cy="3118240"/>
            <a:chOff x="376129" y="974319"/>
            <a:chExt cx="1982487" cy="3118240"/>
          </a:xfrm>
        </p:grpSpPr>
        <p:grpSp>
          <p:nvGrpSpPr>
            <p:cNvPr id="91" name="Group 90"/>
            <p:cNvGrpSpPr/>
            <p:nvPr/>
          </p:nvGrpSpPr>
          <p:grpSpPr>
            <a:xfrm>
              <a:off x="466931" y="974319"/>
              <a:ext cx="1891685" cy="3118240"/>
              <a:chOff x="466931" y="1085967"/>
              <a:chExt cx="1891685" cy="3118240"/>
            </a:xfrm>
          </p:grpSpPr>
          <p:sp>
            <p:nvSpPr>
              <p:cNvPr id="97" name="TextBox 9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9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99" name="Rounded Rectangle 9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2" name="Shape 8841"/>
            <p:cNvSpPr/>
            <p:nvPr/>
          </p:nvSpPr>
          <p:spPr>
            <a:xfrm>
              <a:off x="377245" y="287582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93" name="Shape 8841"/>
            <p:cNvSpPr/>
            <p:nvPr/>
          </p:nvSpPr>
          <p:spPr>
            <a:xfrm>
              <a:off x="376129" y="349573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94" name="Group 93"/>
            <p:cNvGrpSpPr/>
            <p:nvPr/>
          </p:nvGrpSpPr>
          <p:grpSpPr>
            <a:xfrm>
              <a:off x="376820" y="1814224"/>
              <a:ext cx="697816" cy="697816"/>
              <a:chOff x="3482099" y="1688624"/>
              <a:chExt cx="697816" cy="697816"/>
            </a:xfrm>
          </p:grpSpPr>
          <p:sp>
            <p:nvSpPr>
              <p:cNvPr id="95" name="Oval 94"/>
              <p:cNvSpPr/>
              <p:nvPr/>
            </p:nvSpPr>
            <p:spPr>
              <a:xfrm>
                <a:off x="3482099" y="16886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12</a:t>
                </a:r>
              </a:p>
              <a:p>
                <a:pPr algn="ctr"/>
                <a:r>
                  <a:rPr lang="en-US" sz="1200" b="0" dirty="0">
                    <a:solidFill>
                      <a:schemeClr val="bg1"/>
                    </a:solidFill>
                  </a:rPr>
                  <a:t>DEC</a:t>
                </a:r>
              </a:p>
            </p:txBody>
          </p:sp>
        </p:grpSp>
      </p:grpSp>
    </p:spTree>
    <p:extLst>
      <p:ext uri="{BB962C8B-B14F-4D97-AF65-F5344CB8AC3E}">
        <p14:creationId xmlns:p14="http://schemas.microsoft.com/office/powerpoint/2010/main" val="7871641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06776" y="765215"/>
            <a:ext cx="4151806" cy="3466035"/>
            <a:chOff x="1660997" y="1962891"/>
            <a:chExt cx="2332678" cy="1947380"/>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4945228" y="1024089"/>
            <a:ext cx="3645363" cy="1028831"/>
            <a:chOff x="5003337" y="875913"/>
            <a:chExt cx="3645363" cy="1028831"/>
          </a:xfrm>
        </p:grpSpPr>
        <p:sp>
          <p:nvSpPr>
            <p:cNvPr id="306" name="TextBox 305"/>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307"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7" name="Group 236"/>
          <p:cNvGrpSpPr/>
          <p:nvPr/>
        </p:nvGrpSpPr>
        <p:grpSpPr>
          <a:xfrm>
            <a:off x="4945228" y="2087647"/>
            <a:ext cx="3645363" cy="1028831"/>
            <a:chOff x="5003337" y="875913"/>
            <a:chExt cx="3645363" cy="1028831"/>
          </a:xfrm>
        </p:grpSpPr>
        <p:sp>
          <p:nvSpPr>
            <p:cNvPr id="238" name="TextBox 237"/>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39"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Future Work </a:t>
              </a:r>
            </a:p>
          </p:txBody>
        </p:sp>
        <p:sp>
          <p:nvSpPr>
            <p:cNvPr id="240" name="Oval 239"/>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1"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242" name="Straight Connector 241"/>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4945228" y="3151204"/>
            <a:ext cx="3587937" cy="1026547"/>
            <a:chOff x="5044041" y="875913"/>
            <a:chExt cx="3587937" cy="1026547"/>
          </a:xfrm>
        </p:grpSpPr>
        <p:sp>
          <p:nvSpPr>
            <p:cNvPr id="244" name="TextBox 243"/>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45"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Future Work </a:t>
              </a:r>
            </a:p>
          </p:txBody>
        </p:sp>
        <p:sp>
          <p:nvSpPr>
            <p:cNvPr id="246" name="Oval 245"/>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Shape 8841"/>
            <p:cNvSpPr/>
            <p:nvPr/>
          </p:nvSpPr>
          <p:spPr>
            <a:xfrm>
              <a:off x="5044041" y="1005783"/>
              <a:ext cx="474813" cy="353943"/>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0585921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919396904"/>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42645226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Process </a:t>
            </a:r>
            <a:r>
              <a:rPr lang="en-US" b="0" dirty="0" err="1" smtClean="0"/>
              <a:t>Infographic</a:t>
            </a:r>
            <a:r>
              <a:rPr lang="en-US" b="0" dirty="0" smtClean="0"/>
              <a:t> (3 steps)</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8" name="Group 7"/>
          <p:cNvGrpSpPr/>
          <p:nvPr/>
        </p:nvGrpSpPr>
        <p:grpSpPr>
          <a:xfrm>
            <a:off x="4361315"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6551336"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
        <p:nvSpPr>
          <p:cNvPr id="58" name="Shape 2259"/>
          <p:cNvSpPr/>
          <p:nvPr/>
        </p:nvSpPr>
        <p:spPr>
          <a:xfrm>
            <a:off x="1689915" y="255721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1777123" y="370882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2849600" y="368992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1689718" y="317875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191704" y="269223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107090" y="269696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277174" y="310445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1689915" y="245717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513960" y="148651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1649724" y="164026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1937077" y="246376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032795" y="143368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537590" y="169748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2768194" y="240676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497904" y="264361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1587609" y="146112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058502" y="75184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108413" y="141095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2722230" y="140013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058388" y="110757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345692" y="82912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2869600" y="83182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2966945" y="106505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058502" y="69204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942974" y="303441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540030" y="129827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17" name="Straight Connector 116"/>
          <p:cNvCxnSpPr/>
          <p:nvPr/>
        </p:nvCxnSpPr>
        <p:spPr>
          <a:xfrm flipH="1">
            <a:off x="963401" y="2319813"/>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969750" y="2269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1889124" y="2990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192542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484225" y="21014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36" name="Straight Connector 135"/>
          <p:cNvCxnSpPr/>
          <p:nvPr/>
        </p:nvCxnSpPr>
        <p:spPr>
          <a:xfrm flipH="1">
            <a:off x="2687426" y="378348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2693775" y="373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3649450" y="37365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186373" y="117560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141289" y="11056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201739" y="13691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3586560" y="1136087"/>
            <a:ext cx="505061" cy="461665"/>
            <a:chOff x="3451753" y="1093522"/>
            <a:chExt cx="505061" cy="461665"/>
          </a:xfrm>
        </p:grpSpPr>
        <p:sp>
          <p:nvSpPr>
            <p:cNvPr id="144" name="Oval 143"/>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566964" y="1093522"/>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46" name="Group 145"/>
          <p:cNvGrpSpPr/>
          <p:nvPr/>
        </p:nvGrpSpPr>
        <p:grpSpPr>
          <a:xfrm>
            <a:off x="993099" y="642044"/>
            <a:ext cx="497497" cy="461665"/>
            <a:chOff x="3451753" y="1093522"/>
            <a:chExt cx="497497" cy="461665"/>
          </a:xfrm>
        </p:grpSpPr>
        <p:sp>
          <p:nvSpPr>
            <p:cNvPr id="147" name="Oval 146"/>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3566964" y="1093522"/>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49" name="Group 148"/>
          <p:cNvGrpSpPr/>
          <p:nvPr/>
        </p:nvGrpSpPr>
        <p:grpSpPr>
          <a:xfrm>
            <a:off x="506923" y="2092733"/>
            <a:ext cx="497647" cy="461665"/>
            <a:chOff x="3451753" y="1093522"/>
            <a:chExt cx="497647" cy="461665"/>
          </a:xfrm>
        </p:grpSpPr>
        <p:sp>
          <p:nvSpPr>
            <p:cNvPr id="150" name="Oval 149"/>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TextBox 150"/>
            <p:cNvSpPr txBox="1"/>
            <p:nvPr/>
          </p:nvSpPr>
          <p:spPr>
            <a:xfrm>
              <a:off x="3566964" y="1093522"/>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152" name="Group 151"/>
          <p:cNvGrpSpPr/>
          <p:nvPr/>
        </p:nvGrpSpPr>
        <p:grpSpPr>
          <a:xfrm>
            <a:off x="472590" y="3621089"/>
            <a:ext cx="515144" cy="461665"/>
            <a:chOff x="3451753" y="1093522"/>
            <a:chExt cx="515144" cy="461665"/>
          </a:xfrm>
        </p:grpSpPr>
        <p:sp>
          <p:nvSpPr>
            <p:cNvPr id="153" name="Oval 152"/>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581154" y="1093522"/>
              <a:ext cx="385743" cy="461665"/>
            </a:xfrm>
            <a:prstGeom prst="rect">
              <a:avLst/>
            </a:prstGeom>
            <a:noFill/>
          </p:spPr>
          <p:txBody>
            <a:bodyPr wrap="none" rtlCol="0">
              <a:spAutoFit/>
            </a:bodyPr>
            <a:lstStyle/>
            <a:p>
              <a:r>
                <a:rPr lang="en-US" sz="2400" dirty="0">
                  <a:solidFill>
                    <a:schemeClr val="bg1"/>
                  </a:solidFill>
                  <a:latin typeface="Roboto Black"/>
                  <a:cs typeface="Roboto Black"/>
                </a:rPr>
                <a:t>D</a:t>
              </a:r>
            </a:p>
          </p:txBody>
        </p:sp>
      </p:grpSp>
      <p:grpSp>
        <p:nvGrpSpPr>
          <p:cNvPr id="155" name="Group 154"/>
          <p:cNvGrpSpPr/>
          <p:nvPr/>
        </p:nvGrpSpPr>
        <p:grpSpPr>
          <a:xfrm>
            <a:off x="3802516" y="3557612"/>
            <a:ext cx="479413" cy="461665"/>
            <a:chOff x="3451753" y="1093522"/>
            <a:chExt cx="479413" cy="461665"/>
          </a:xfrm>
        </p:grpSpPr>
        <p:sp>
          <p:nvSpPr>
            <p:cNvPr id="156" name="Oval 155"/>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7" name="TextBox 156"/>
            <p:cNvSpPr txBox="1"/>
            <p:nvPr/>
          </p:nvSpPr>
          <p:spPr>
            <a:xfrm>
              <a:off x="356696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E</a:t>
              </a:r>
            </a:p>
          </p:txBody>
        </p:sp>
      </p:grpSp>
      <p:cxnSp>
        <p:nvCxnSpPr>
          <p:cNvPr id="158" name="Straight Connector 157"/>
          <p:cNvCxnSpPr/>
          <p:nvPr/>
        </p:nvCxnSpPr>
        <p:spPr>
          <a:xfrm flipH="1">
            <a:off x="2740612" y="2897882"/>
            <a:ext cx="6722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9" name="Oval 158"/>
          <p:cNvSpPr/>
          <p:nvPr/>
        </p:nvSpPr>
        <p:spPr>
          <a:xfrm>
            <a:off x="2739745" y="284781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0" name="Oval 159"/>
          <p:cNvSpPr/>
          <p:nvPr/>
        </p:nvSpPr>
        <p:spPr>
          <a:xfrm>
            <a:off x="3401011" y="28527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61" name="Group 160"/>
          <p:cNvGrpSpPr/>
          <p:nvPr/>
        </p:nvGrpSpPr>
        <p:grpSpPr>
          <a:xfrm>
            <a:off x="3561219" y="2668613"/>
            <a:ext cx="511163" cy="461665"/>
            <a:chOff x="3451753" y="1093522"/>
            <a:chExt cx="511163" cy="461665"/>
          </a:xfrm>
        </p:grpSpPr>
        <p:sp>
          <p:nvSpPr>
            <p:cNvPr id="162" name="Oval 161"/>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359871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F</a:t>
              </a:r>
            </a:p>
          </p:txBody>
        </p:sp>
      </p:grpSp>
    </p:spTree>
    <p:extLst>
      <p:ext uri="{BB962C8B-B14F-4D97-AF65-F5344CB8AC3E}">
        <p14:creationId xmlns:p14="http://schemas.microsoft.com/office/powerpoint/2010/main" val="25041764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4433332" cy="470429"/>
          </a:xfrm>
        </p:spPr>
        <p:txBody>
          <a:bodyPr/>
          <a:lstStyle/>
          <a:p>
            <a:r>
              <a:rPr lang="en-US" b="0" dirty="0" smtClean="0"/>
              <a:t>Concept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41" name="Group 2313"/>
          <p:cNvGrpSpPr/>
          <p:nvPr/>
        </p:nvGrpSpPr>
        <p:grpSpPr>
          <a:xfrm>
            <a:off x="6270610" y="718753"/>
            <a:ext cx="2642077" cy="2778403"/>
            <a:chOff x="0" y="0"/>
            <a:chExt cx="7436952" cy="7820684"/>
          </a:xfrm>
          <a:solidFill>
            <a:schemeClr val="accent3"/>
          </a:solidFill>
        </p:grpSpPr>
        <p:sp>
          <p:nvSpPr>
            <p:cNvPr id="42" name="Shape 2308"/>
            <p:cNvSpPr/>
            <p:nvPr/>
          </p:nvSpPr>
          <p:spPr>
            <a:xfrm>
              <a:off x="1819468" y="638681"/>
              <a:ext cx="4293604" cy="718200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3" name="Shape 2309"/>
            <p:cNvSpPr/>
            <p:nvPr/>
          </p:nvSpPr>
          <p:spPr>
            <a:xfrm>
              <a:off x="3734514" y="0"/>
              <a:ext cx="721623" cy="326564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4" name="Shape 2310"/>
            <p:cNvSpPr/>
            <p:nvPr/>
          </p:nvSpPr>
          <p:spPr>
            <a:xfrm>
              <a:off x="4834664" y="669296"/>
              <a:ext cx="1603442" cy="3069752"/>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5" name="Shape 2311"/>
            <p:cNvSpPr/>
            <p:nvPr/>
          </p:nvSpPr>
          <p:spPr>
            <a:xfrm>
              <a:off x="6152077" y="2502230"/>
              <a:ext cx="1284876" cy="190271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2312"/>
            <p:cNvSpPr/>
            <p:nvPr/>
          </p:nvSpPr>
          <p:spPr>
            <a:xfrm>
              <a:off x="0" y="4256616"/>
              <a:ext cx="1379703" cy="1462918"/>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47" name="Group 2319"/>
          <p:cNvGrpSpPr/>
          <p:nvPr/>
        </p:nvGrpSpPr>
        <p:grpSpPr>
          <a:xfrm rot="2881097">
            <a:off x="8799264" y="-299439"/>
            <a:ext cx="1572143" cy="1653263"/>
            <a:chOff x="0" y="0"/>
            <a:chExt cx="4425289" cy="4653625"/>
          </a:xfrm>
          <a:solidFill>
            <a:schemeClr val="accent2"/>
          </a:solidFill>
        </p:grpSpPr>
        <p:sp>
          <p:nvSpPr>
            <p:cNvPr id="48" name="Shape 2314"/>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2315"/>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2316"/>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2317"/>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2318"/>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3" name="Group 2325"/>
          <p:cNvGrpSpPr/>
          <p:nvPr/>
        </p:nvGrpSpPr>
        <p:grpSpPr>
          <a:xfrm rot="8613539">
            <a:off x="5294892" y="142825"/>
            <a:ext cx="1572143" cy="1653263"/>
            <a:chOff x="0" y="0"/>
            <a:chExt cx="4425289" cy="4653625"/>
          </a:xfrm>
          <a:solidFill>
            <a:schemeClr val="accent1"/>
          </a:solidFill>
        </p:grpSpPr>
        <p:sp>
          <p:nvSpPr>
            <p:cNvPr id="54" name="Shape 2320"/>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5" name="Shape 2321"/>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6" name="Shape 2322"/>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2323"/>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2324"/>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9" name="Group 2331"/>
          <p:cNvGrpSpPr/>
          <p:nvPr/>
        </p:nvGrpSpPr>
        <p:grpSpPr>
          <a:xfrm rot="3003138">
            <a:off x="5294892" y="2752844"/>
            <a:ext cx="1572143" cy="1653263"/>
            <a:chOff x="0" y="0"/>
            <a:chExt cx="4425289" cy="4653625"/>
          </a:xfrm>
          <a:solidFill>
            <a:schemeClr val="accent2"/>
          </a:solidFill>
        </p:grpSpPr>
        <p:sp>
          <p:nvSpPr>
            <p:cNvPr id="60" name="Shape 2326"/>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2327"/>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2328"/>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2329"/>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2330"/>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5" name="Group 2337"/>
          <p:cNvGrpSpPr/>
          <p:nvPr/>
        </p:nvGrpSpPr>
        <p:grpSpPr>
          <a:xfrm rot="8657693">
            <a:off x="8575092" y="2752844"/>
            <a:ext cx="1572144" cy="1653263"/>
            <a:chOff x="0" y="0"/>
            <a:chExt cx="4425289" cy="4653625"/>
          </a:xfrm>
          <a:solidFill>
            <a:schemeClr val="accent4"/>
          </a:solidFill>
        </p:grpSpPr>
        <p:sp>
          <p:nvSpPr>
            <p:cNvPr id="66" name="Shape 2332"/>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2333"/>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2334"/>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2335"/>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2336"/>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1" name="Group 2343"/>
          <p:cNvGrpSpPr/>
          <p:nvPr/>
        </p:nvGrpSpPr>
        <p:grpSpPr>
          <a:xfrm rot="19380659">
            <a:off x="7640119" y="-371345"/>
            <a:ext cx="980155" cy="1030730"/>
            <a:chOff x="0" y="0"/>
            <a:chExt cx="2758953" cy="2901309"/>
          </a:xfrm>
          <a:solidFill>
            <a:schemeClr val="accent4"/>
          </a:solidFill>
        </p:grpSpPr>
        <p:sp>
          <p:nvSpPr>
            <p:cNvPr id="72" name="Shape 2338"/>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2339"/>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2340"/>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2341"/>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2342"/>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7" name="Group 2349"/>
          <p:cNvGrpSpPr/>
          <p:nvPr/>
        </p:nvGrpSpPr>
        <p:grpSpPr>
          <a:xfrm rot="20456931">
            <a:off x="5115877" y="1862104"/>
            <a:ext cx="980156" cy="1030730"/>
            <a:chOff x="0" y="0"/>
            <a:chExt cx="2758953" cy="2901309"/>
          </a:xfrm>
          <a:solidFill>
            <a:schemeClr val="accent5"/>
          </a:solidFill>
        </p:grpSpPr>
        <p:sp>
          <p:nvSpPr>
            <p:cNvPr id="78" name="Shape 2344"/>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2345"/>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2346"/>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2347"/>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2348"/>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83" name="Group 2355"/>
          <p:cNvGrpSpPr/>
          <p:nvPr/>
        </p:nvGrpSpPr>
        <p:grpSpPr>
          <a:xfrm rot="13254408">
            <a:off x="6638467" y="3572623"/>
            <a:ext cx="2071843" cy="2178746"/>
            <a:chOff x="0" y="0"/>
            <a:chExt cx="5831848" cy="6132760"/>
          </a:xfrm>
          <a:solidFill>
            <a:schemeClr val="accent6"/>
          </a:solidFill>
        </p:grpSpPr>
        <p:sp>
          <p:nvSpPr>
            <p:cNvPr id="84" name="Shape 2350"/>
            <p:cNvSpPr/>
            <p:nvPr/>
          </p:nvSpPr>
          <p:spPr>
            <a:xfrm rot="21600000">
              <a:off x="1426775" y="500836"/>
              <a:ext cx="3366924" cy="563192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2351"/>
            <p:cNvSpPr/>
            <p:nvPr/>
          </p:nvSpPr>
          <p:spPr>
            <a:xfrm rot="21600000">
              <a:off x="2928501" y="-1"/>
              <a:ext cx="565877" cy="2560824"/>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1"/>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2352"/>
            <p:cNvSpPr/>
            <p:nvPr/>
          </p:nvSpPr>
          <p:spPr>
            <a:xfrm rot="21600000">
              <a:off x="3791207" y="524843"/>
              <a:ext cx="1257374" cy="2407213"/>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2353"/>
            <p:cNvSpPr/>
            <p:nvPr/>
          </p:nvSpPr>
          <p:spPr>
            <a:xfrm rot="21600000">
              <a:off x="4824285" y="1962178"/>
              <a:ext cx="1007564" cy="1492054"/>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2354"/>
            <p:cNvSpPr/>
            <p:nvPr/>
          </p:nvSpPr>
          <p:spPr>
            <a:xfrm rot="21600000">
              <a:off x="-1" y="3337918"/>
              <a:ext cx="1081925" cy="1147180"/>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Tree>
    <p:extLst>
      <p:ext uri="{BB962C8B-B14F-4D97-AF65-F5344CB8AC3E}">
        <p14:creationId xmlns:p14="http://schemas.microsoft.com/office/powerpoint/2010/main" val="8517311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Gear </a:t>
            </a:r>
            <a:r>
              <a:rPr lang="en-US" b="0" dirty="0" err="1" smtClean="0"/>
              <a:t>Infographic</a:t>
            </a:r>
            <a:endParaRPr lang="en-US" b="0" dirty="0"/>
          </a:p>
        </p:txBody>
      </p:sp>
      <p:grpSp>
        <p:nvGrpSpPr>
          <p:cNvPr id="98" name="Group 959"/>
          <p:cNvGrpSpPr/>
          <p:nvPr/>
        </p:nvGrpSpPr>
        <p:grpSpPr>
          <a:xfrm>
            <a:off x="1969363" y="1121096"/>
            <a:ext cx="1587729" cy="1587729"/>
            <a:chOff x="0" y="0"/>
            <a:chExt cx="2206548" cy="2206548"/>
          </a:xfrm>
          <a:solidFill>
            <a:schemeClr val="tx2"/>
          </a:solidFill>
        </p:grpSpPr>
        <p:grpSp>
          <p:nvGrpSpPr>
            <p:cNvPr id="339" name="Group 940"/>
            <p:cNvGrpSpPr/>
            <p:nvPr/>
          </p:nvGrpSpPr>
          <p:grpSpPr>
            <a:xfrm>
              <a:off x="246678" y="247500"/>
              <a:ext cx="1713192" cy="1713192"/>
              <a:chOff x="0" y="0"/>
              <a:chExt cx="1713191" cy="1713191"/>
            </a:xfrm>
            <a:grpFill/>
          </p:grpSpPr>
          <p:sp>
            <p:nvSpPr>
              <p:cNvPr id="358" name="Shape 938"/>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939"/>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40" name="Group 943"/>
            <p:cNvGrpSpPr/>
            <p:nvPr/>
          </p:nvGrpSpPr>
          <p:grpSpPr>
            <a:xfrm>
              <a:off x="1001555" y="0"/>
              <a:ext cx="203438" cy="2206549"/>
              <a:chOff x="0" y="0"/>
              <a:chExt cx="203436" cy="2206548"/>
            </a:xfrm>
            <a:grpFill/>
          </p:grpSpPr>
          <p:sp>
            <p:nvSpPr>
              <p:cNvPr id="356" name="Shape 941"/>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7" name="Shape 942"/>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1" name="Group 946"/>
            <p:cNvGrpSpPr/>
            <p:nvPr/>
          </p:nvGrpSpPr>
          <p:grpSpPr>
            <a:xfrm rot="16200000">
              <a:off x="1001555" y="821"/>
              <a:ext cx="203438" cy="2206550"/>
              <a:chOff x="0" y="0"/>
              <a:chExt cx="203436" cy="2206548"/>
            </a:xfrm>
            <a:grpFill/>
          </p:grpSpPr>
          <p:sp>
            <p:nvSpPr>
              <p:cNvPr id="354" name="Shape 944"/>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5" name="Shape 945"/>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2" name="Group 949"/>
            <p:cNvGrpSpPr/>
            <p:nvPr/>
          </p:nvGrpSpPr>
          <p:grpSpPr>
            <a:xfrm rot="1832071">
              <a:off x="1001555" y="821"/>
              <a:ext cx="203438" cy="2206550"/>
              <a:chOff x="0" y="0"/>
              <a:chExt cx="203436" cy="2206548"/>
            </a:xfrm>
            <a:grpFill/>
          </p:grpSpPr>
          <p:sp>
            <p:nvSpPr>
              <p:cNvPr id="352" name="Shape 947"/>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3" name="Shape 948"/>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3" name="Group 952"/>
            <p:cNvGrpSpPr/>
            <p:nvPr/>
          </p:nvGrpSpPr>
          <p:grpSpPr>
            <a:xfrm rot="19769280">
              <a:off x="1001555" y="821"/>
              <a:ext cx="203438" cy="2206550"/>
              <a:chOff x="0" y="0"/>
              <a:chExt cx="203436" cy="2206548"/>
            </a:xfrm>
            <a:grpFill/>
          </p:grpSpPr>
          <p:sp>
            <p:nvSpPr>
              <p:cNvPr id="350" name="Shape 950"/>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1" name="Shape 951"/>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4" name="Group 955"/>
            <p:cNvGrpSpPr/>
            <p:nvPr/>
          </p:nvGrpSpPr>
          <p:grpSpPr>
            <a:xfrm rot="17961925">
              <a:off x="1001555" y="821"/>
              <a:ext cx="203438" cy="2206550"/>
              <a:chOff x="0" y="0"/>
              <a:chExt cx="203436" cy="2206548"/>
            </a:xfrm>
            <a:grpFill/>
          </p:grpSpPr>
          <p:sp>
            <p:nvSpPr>
              <p:cNvPr id="348" name="Shape 95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9" name="Shape 95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5" name="Group 958"/>
            <p:cNvGrpSpPr/>
            <p:nvPr/>
          </p:nvGrpSpPr>
          <p:grpSpPr>
            <a:xfrm rot="3654790">
              <a:off x="1001555" y="821"/>
              <a:ext cx="203438" cy="2206550"/>
              <a:chOff x="0" y="0"/>
              <a:chExt cx="203436" cy="2206548"/>
            </a:xfrm>
            <a:grpFill/>
          </p:grpSpPr>
          <p:sp>
            <p:nvSpPr>
              <p:cNvPr id="346" name="Shape 95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7" name="Shape 95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99" name="Group 981"/>
          <p:cNvGrpSpPr/>
          <p:nvPr/>
        </p:nvGrpSpPr>
        <p:grpSpPr>
          <a:xfrm rot="21152961">
            <a:off x="3199670" y="1951241"/>
            <a:ext cx="1587729" cy="1587729"/>
            <a:chOff x="0" y="0"/>
            <a:chExt cx="2206548" cy="2206548"/>
          </a:xfrm>
          <a:solidFill>
            <a:schemeClr val="tx2"/>
          </a:solidFill>
        </p:grpSpPr>
        <p:grpSp>
          <p:nvGrpSpPr>
            <p:cNvPr id="318" name="Group 962"/>
            <p:cNvGrpSpPr/>
            <p:nvPr/>
          </p:nvGrpSpPr>
          <p:grpSpPr>
            <a:xfrm>
              <a:off x="246678" y="247500"/>
              <a:ext cx="1713192" cy="1713192"/>
              <a:chOff x="0" y="0"/>
              <a:chExt cx="1713191" cy="1713191"/>
            </a:xfrm>
            <a:grpFill/>
          </p:grpSpPr>
          <p:sp>
            <p:nvSpPr>
              <p:cNvPr id="337" name="Shape 960"/>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961"/>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19" name="Group 965"/>
            <p:cNvGrpSpPr/>
            <p:nvPr/>
          </p:nvGrpSpPr>
          <p:grpSpPr>
            <a:xfrm>
              <a:off x="1001555" y="0"/>
              <a:ext cx="203438" cy="2206549"/>
              <a:chOff x="0" y="0"/>
              <a:chExt cx="203436" cy="2206548"/>
            </a:xfrm>
            <a:grpFill/>
          </p:grpSpPr>
          <p:sp>
            <p:nvSpPr>
              <p:cNvPr id="335" name="Shape 96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6" name="Shape 96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0" name="Group 968"/>
            <p:cNvGrpSpPr/>
            <p:nvPr/>
          </p:nvGrpSpPr>
          <p:grpSpPr>
            <a:xfrm rot="16200000">
              <a:off x="1001555" y="821"/>
              <a:ext cx="203438" cy="2206550"/>
              <a:chOff x="0" y="0"/>
              <a:chExt cx="203436" cy="2206548"/>
            </a:xfrm>
            <a:grpFill/>
          </p:grpSpPr>
          <p:sp>
            <p:nvSpPr>
              <p:cNvPr id="333" name="Shape 96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4" name="Shape 96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1" name="Group 971"/>
            <p:cNvGrpSpPr/>
            <p:nvPr/>
          </p:nvGrpSpPr>
          <p:grpSpPr>
            <a:xfrm rot="1832071">
              <a:off x="1001555" y="821"/>
              <a:ext cx="203438" cy="2206550"/>
              <a:chOff x="0" y="0"/>
              <a:chExt cx="203436" cy="2206548"/>
            </a:xfrm>
            <a:grpFill/>
          </p:grpSpPr>
          <p:sp>
            <p:nvSpPr>
              <p:cNvPr id="331" name="Shape 969"/>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2" name="Shape 970"/>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2" name="Group 974"/>
            <p:cNvGrpSpPr/>
            <p:nvPr/>
          </p:nvGrpSpPr>
          <p:grpSpPr>
            <a:xfrm rot="19769280">
              <a:off x="1001555" y="821"/>
              <a:ext cx="203438" cy="2206550"/>
              <a:chOff x="0" y="0"/>
              <a:chExt cx="203436" cy="2206548"/>
            </a:xfrm>
            <a:grpFill/>
          </p:grpSpPr>
          <p:sp>
            <p:nvSpPr>
              <p:cNvPr id="329" name="Shape 972"/>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0" name="Shape 973"/>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3" name="Group 977"/>
            <p:cNvGrpSpPr/>
            <p:nvPr/>
          </p:nvGrpSpPr>
          <p:grpSpPr>
            <a:xfrm rot="17961925">
              <a:off x="1001555" y="821"/>
              <a:ext cx="203438" cy="2206550"/>
              <a:chOff x="0" y="0"/>
              <a:chExt cx="203436" cy="2206548"/>
            </a:xfrm>
            <a:grpFill/>
          </p:grpSpPr>
          <p:sp>
            <p:nvSpPr>
              <p:cNvPr id="327" name="Shape 975"/>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8" name="Shape 976"/>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4" name="Group 980"/>
            <p:cNvGrpSpPr/>
            <p:nvPr/>
          </p:nvGrpSpPr>
          <p:grpSpPr>
            <a:xfrm rot="3654789">
              <a:off x="1001555" y="821"/>
              <a:ext cx="203438" cy="2206550"/>
              <a:chOff x="0" y="0"/>
              <a:chExt cx="203436" cy="2206548"/>
            </a:xfrm>
            <a:grpFill/>
          </p:grpSpPr>
          <p:sp>
            <p:nvSpPr>
              <p:cNvPr id="325" name="Shape 978"/>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6" name="Shape 979"/>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1" name="Group 1025"/>
          <p:cNvGrpSpPr/>
          <p:nvPr/>
        </p:nvGrpSpPr>
        <p:grpSpPr>
          <a:xfrm rot="20985458">
            <a:off x="2193258" y="2632400"/>
            <a:ext cx="1045471" cy="1045471"/>
            <a:chOff x="0" y="0"/>
            <a:chExt cx="1452944" cy="1452944"/>
          </a:xfrm>
          <a:solidFill>
            <a:schemeClr val="tx2"/>
          </a:solidFill>
        </p:grpSpPr>
        <p:grpSp>
          <p:nvGrpSpPr>
            <p:cNvPr id="234" name="Group 1006"/>
            <p:cNvGrpSpPr/>
            <p:nvPr/>
          </p:nvGrpSpPr>
          <p:grpSpPr>
            <a:xfrm>
              <a:off x="162430" y="162971"/>
              <a:ext cx="1128085" cy="1128085"/>
              <a:chOff x="0" y="0"/>
              <a:chExt cx="1128084" cy="1128084"/>
            </a:xfrm>
            <a:grpFill/>
          </p:grpSpPr>
          <p:sp>
            <p:nvSpPr>
              <p:cNvPr id="263" name="Shape 1004"/>
              <p:cNvSpPr/>
              <p:nvPr/>
            </p:nvSpPr>
            <p:spPr>
              <a:xfrm>
                <a:off x="0" y="0"/>
                <a:ext cx="1128085" cy="11280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4" name="Shape 1005"/>
              <p:cNvSpPr/>
              <p:nvPr/>
            </p:nvSpPr>
            <p:spPr>
              <a:xfrm>
                <a:off x="150571" y="150571"/>
                <a:ext cx="826943" cy="8269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36" name="Group 1009"/>
            <p:cNvGrpSpPr/>
            <p:nvPr/>
          </p:nvGrpSpPr>
          <p:grpSpPr>
            <a:xfrm>
              <a:off x="659493" y="0"/>
              <a:ext cx="133958" cy="1452945"/>
              <a:chOff x="0" y="0"/>
              <a:chExt cx="133956" cy="1452944"/>
            </a:xfrm>
            <a:grpFill/>
          </p:grpSpPr>
          <p:sp>
            <p:nvSpPr>
              <p:cNvPr id="261" name="Shape 1007"/>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2" name="Shape 1008"/>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7" name="Group 1012"/>
            <p:cNvGrpSpPr/>
            <p:nvPr/>
          </p:nvGrpSpPr>
          <p:grpSpPr>
            <a:xfrm rot="16200000">
              <a:off x="659493" y="541"/>
              <a:ext cx="133958" cy="1452945"/>
              <a:chOff x="0" y="0"/>
              <a:chExt cx="133956" cy="1452944"/>
            </a:xfrm>
            <a:grpFill/>
          </p:grpSpPr>
          <p:sp>
            <p:nvSpPr>
              <p:cNvPr id="254" name="Shape 1010"/>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0" name="Shape 1011"/>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8" name="Group 1015"/>
            <p:cNvGrpSpPr/>
            <p:nvPr/>
          </p:nvGrpSpPr>
          <p:grpSpPr>
            <a:xfrm rot="1832071">
              <a:off x="659493" y="541"/>
              <a:ext cx="133958" cy="1452945"/>
              <a:chOff x="0" y="0"/>
              <a:chExt cx="133956" cy="1452944"/>
            </a:xfrm>
            <a:grpFill/>
          </p:grpSpPr>
          <p:sp>
            <p:nvSpPr>
              <p:cNvPr id="252" name="Shape 1013"/>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3" name="Shape 1014"/>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9" name="Group 1018"/>
            <p:cNvGrpSpPr/>
            <p:nvPr/>
          </p:nvGrpSpPr>
          <p:grpSpPr>
            <a:xfrm rot="19769280">
              <a:off x="659493" y="541"/>
              <a:ext cx="133958" cy="1452945"/>
              <a:chOff x="0" y="0"/>
              <a:chExt cx="133956" cy="1452944"/>
            </a:xfrm>
            <a:grpFill/>
          </p:grpSpPr>
          <p:sp>
            <p:nvSpPr>
              <p:cNvPr id="250" name="Shape 1016"/>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1" name="Shape 1017"/>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0" name="Group 1021"/>
            <p:cNvGrpSpPr/>
            <p:nvPr/>
          </p:nvGrpSpPr>
          <p:grpSpPr>
            <a:xfrm rot="17961925">
              <a:off x="659493" y="541"/>
              <a:ext cx="133958" cy="1452945"/>
              <a:chOff x="0" y="0"/>
              <a:chExt cx="133956" cy="1452944"/>
            </a:xfrm>
            <a:grpFill/>
          </p:grpSpPr>
          <p:sp>
            <p:nvSpPr>
              <p:cNvPr id="247" name="Shape 1019"/>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9" name="Shape 1020"/>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1" name="Group 1024"/>
            <p:cNvGrpSpPr/>
            <p:nvPr/>
          </p:nvGrpSpPr>
          <p:grpSpPr>
            <a:xfrm rot="3654789">
              <a:off x="659493" y="541"/>
              <a:ext cx="133958" cy="1452945"/>
              <a:chOff x="0" y="0"/>
              <a:chExt cx="133956" cy="1452944"/>
            </a:xfrm>
            <a:grpFill/>
          </p:grpSpPr>
          <p:sp>
            <p:nvSpPr>
              <p:cNvPr id="245" name="Shape 1022"/>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6" name="Shape 1023"/>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2" name="Group 1047"/>
          <p:cNvGrpSpPr/>
          <p:nvPr/>
        </p:nvGrpSpPr>
        <p:grpSpPr>
          <a:xfrm rot="20749120">
            <a:off x="1642381" y="3268957"/>
            <a:ext cx="741904" cy="741903"/>
            <a:chOff x="0" y="0"/>
            <a:chExt cx="1031060" cy="1031060"/>
          </a:xfrm>
          <a:solidFill>
            <a:schemeClr val="tx2"/>
          </a:solidFill>
        </p:grpSpPr>
        <p:grpSp>
          <p:nvGrpSpPr>
            <p:cNvPr id="213" name="Group 1028"/>
            <p:cNvGrpSpPr/>
            <p:nvPr/>
          </p:nvGrpSpPr>
          <p:grpSpPr>
            <a:xfrm rot="21600000">
              <a:off x="115266" y="115650"/>
              <a:ext cx="800529" cy="800529"/>
              <a:chOff x="0" y="0"/>
              <a:chExt cx="800528" cy="800528"/>
            </a:xfrm>
            <a:grpFill/>
          </p:grpSpPr>
          <p:sp>
            <p:nvSpPr>
              <p:cNvPr id="232" name="Shape 1026"/>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1027"/>
              <p:cNvSpPr/>
              <p:nvPr/>
            </p:nvSpPr>
            <p:spPr>
              <a:xfrm rot="21600000">
                <a:off x="106850" y="106850"/>
                <a:ext cx="586828" cy="5868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14" name="Group 1031"/>
            <p:cNvGrpSpPr/>
            <p:nvPr/>
          </p:nvGrpSpPr>
          <p:grpSpPr>
            <a:xfrm rot="21600000">
              <a:off x="467999" y="-1"/>
              <a:ext cx="95062" cy="1031062"/>
              <a:chOff x="0" y="0"/>
              <a:chExt cx="95060" cy="1031060"/>
            </a:xfrm>
            <a:grpFill/>
          </p:grpSpPr>
          <p:sp>
            <p:nvSpPr>
              <p:cNvPr id="230" name="Shape 1029"/>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1030"/>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5" name="Group 1034"/>
            <p:cNvGrpSpPr/>
            <p:nvPr/>
          </p:nvGrpSpPr>
          <p:grpSpPr>
            <a:xfrm rot="16200000">
              <a:off x="467999" y="384"/>
              <a:ext cx="95062" cy="1031061"/>
              <a:chOff x="0" y="0"/>
              <a:chExt cx="95060" cy="1031060"/>
            </a:xfrm>
            <a:grpFill/>
          </p:grpSpPr>
          <p:sp>
            <p:nvSpPr>
              <p:cNvPr id="228" name="Shape 1032"/>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9" name="Shape 1033"/>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6" name="Group 1037"/>
            <p:cNvGrpSpPr/>
            <p:nvPr/>
          </p:nvGrpSpPr>
          <p:grpSpPr>
            <a:xfrm rot="1832071">
              <a:off x="467999" y="384"/>
              <a:ext cx="95062" cy="1031061"/>
              <a:chOff x="0" y="0"/>
              <a:chExt cx="95060" cy="1031060"/>
            </a:xfrm>
            <a:grpFill/>
          </p:grpSpPr>
          <p:sp>
            <p:nvSpPr>
              <p:cNvPr id="226" name="Shape 1035"/>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7" name="Shape 1036"/>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7" name="Group 1040"/>
            <p:cNvGrpSpPr/>
            <p:nvPr/>
          </p:nvGrpSpPr>
          <p:grpSpPr>
            <a:xfrm rot="19769280">
              <a:off x="467999" y="384"/>
              <a:ext cx="95062" cy="1031061"/>
              <a:chOff x="0" y="0"/>
              <a:chExt cx="95060" cy="1031060"/>
            </a:xfrm>
            <a:grpFill/>
          </p:grpSpPr>
          <p:sp>
            <p:nvSpPr>
              <p:cNvPr id="224" name="Shape 1038"/>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5" name="Shape 1039"/>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8" name="Group 1043"/>
            <p:cNvGrpSpPr/>
            <p:nvPr/>
          </p:nvGrpSpPr>
          <p:grpSpPr>
            <a:xfrm rot="17961925">
              <a:off x="467999" y="384"/>
              <a:ext cx="95062" cy="1031061"/>
              <a:chOff x="0" y="0"/>
              <a:chExt cx="95060" cy="1031060"/>
            </a:xfrm>
            <a:grpFill/>
          </p:grpSpPr>
          <p:sp>
            <p:nvSpPr>
              <p:cNvPr id="222" name="Shape 1041"/>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3" name="Shape 1042"/>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9" name="Group 1046"/>
            <p:cNvGrpSpPr/>
            <p:nvPr/>
          </p:nvGrpSpPr>
          <p:grpSpPr>
            <a:xfrm rot="3654789">
              <a:off x="467999" y="384"/>
              <a:ext cx="95062" cy="1031061"/>
              <a:chOff x="0" y="0"/>
              <a:chExt cx="95060" cy="1031060"/>
            </a:xfrm>
            <a:grpFill/>
          </p:grpSpPr>
          <p:sp>
            <p:nvSpPr>
              <p:cNvPr id="220" name="Shape 1044"/>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1" name="Shape 1045"/>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3" name="Group 1069"/>
          <p:cNvGrpSpPr/>
          <p:nvPr/>
        </p:nvGrpSpPr>
        <p:grpSpPr>
          <a:xfrm rot="21376302">
            <a:off x="4664425" y="2029028"/>
            <a:ext cx="647383" cy="647383"/>
            <a:chOff x="0" y="0"/>
            <a:chExt cx="899699" cy="899699"/>
          </a:xfrm>
          <a:solidFill>
            <a:schemeClr val="tx2"/>
          </a:solidFill>
        </p:grpSpPr>
        <p:grpSp>
          <p:nvGrpSpPr>
            <p:cNvPr id="192" name="Group 1050"/>
            <p:cNvGrpSpPr/>
            <p:nvPr/>
          </p:nvGrpSpPr>
          <p:grpSpPr>
            <a:xfrm>
              <a:off x="100580" y="100915"/>
              <a:ext cx="698540" cy="698540"/>
              <a:chOff x="0" y="0"/>
              <a:chExt cx="698538" cy="698538"/>
            </a:xfrm>
            <a:grpFill/>
          </p:grpSpPr>
          <p:sp>
            <p:nvSpPr>
              <p:cNvPr id="211" name="Shape 1048"/>
              <p:cNvSpPr/>
              <p:nvPr/>
            </p:nvSpPr>
            <p:spPr>
              <a:xfrm>
                <a:off x="0" y="0"/>
                <a:ext cx="698539" cy="698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1049"/>
              <p:cNvSpPr/>
              <p:nvPr/>
            </p:nvSpPr>
            <p:spPr>
              <a:xfrm>
                <a:off x="93237" y="93237"/>
                <a:ext cx="512064" cy="5120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93" name="Group 1053"/>
            <p:cNvGrpSpPr/>
            <p:nvPr/>
          </p:nvGrpSpPr>
          <p:grpSpPr>
            <a:xfrm>
              <a:off x="408375" y="0"/>
              <a:ext cx="82950" cy="899700"/>
              <a:chOff x="0" y="0"/>
              <a:chExt cx="82949" cy="899699"/>
            </a:xfrm>
            <a:grpFill/>
          </p:grpSpPr>
          <p:sp>
            <p:nvSpPr>
              <p:cNvPr id="209" name="Shape 1051"/>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1052"/>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4" name="Group 1056"/>
            <p:cNvGrpSpPr/>
            <p:nvPr/>
          </p:nvGrpSpPr>
          <p:grpSpPr>
            <a:xfrm rot="16200000">
              <a:off x="408375" y="335"/>
              <a:ext cx="82950" cy="899700"/>
              <a:chOff x="0" y="0"/>
              <a:chExt cx="82949" cy="899699"/>
            </a:xfrm>
            <a:grpFill/>
          </p:grpSpPr>
          <p:sp>
            <p:nvSpPr>
              <p:cNvPr id="207" name="Shape 1054"/>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1055"/>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5" name="Group 1059"/>
            <p:cNvGrpSpPr/>
            <p:nvPr/>
          </p:nvGrpSpPr>
          <p:grpSpPr>
            <a:xfrm rot="1832071">
              <a:off x="408375" y="335"/>
              <a:ext cx="82950" cy="899700"/>
              <a:chOff x="0" y="0"/>
              <a:chExt cx="82949" cy="899699"/>
            </a:xfrm>
            <a:grpFill/>
          </p:grpSpPr>
          <p:sp>
            <p:nvSpPr>
              <p:cNvPr id="205" name="Shape 1057"/>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6" name="Shape 1058"/>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6" name="Group 1062"/>
            <p:cNvGrpSpPr/>
            <p:nvPr/>
          </p:nvGrpSpPr>
          <p:grpSpPr>
            <a:xfrm rot="19769280">
              <a:off x="408375" y="335"/>
              <a:ext cx="82950" cy="899700"/>
              <a:chOff x="0" y="0"/>
              <a:chExt cx="82949" cy="899699"/>
            </a:xfrm>
            <a:grpFill/>
          </p:grpSpPr>
          <p:sp>
            <p:nvSpPr>
              <p:cNvPr id="203" name="Shape 1060"/>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4" name="Shape 1061"/>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7" name="Group 1065"/>
            <p:cNvGrpSpPr/>
            <p:nvPr/>
          </p:nvGrpSpPr>
          <p:grpSpPr>
            <a:xfrm rot="17961925">
              <a:off x="408375" y="335"/>
              <a:ext cx="82950" cy="899700"/>
              <a:chOff x="0" y="0"/>
              <a:chExt cx="82949" cy="899699"/>
            </a:xfrm>
            <a:grpFill/>
          </p:grpSpPr>
          <p:sp>
            <p:nvSpPr>
              <p:cNvPr id="201" name="Shape 1063"/>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2" name="Shape 1064"/>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8" name="Group 1068"/>
            <p:cNvGrpSpPr/>
            <p:nvPr/>
          </p:nvGrpSpPr>
          <p:grpSpPr>
            <a:xfrm rot="3654789">
              <a:off x="408375" y="335"/>
              <a:ext cx="82950" cy="899700"/>
              <a:chOff x="0" y="0"/>
              <a:chExt cx="82949" cy="899699"/>
            </a:xfrm>
            <a:grpFill/>
          </p:grpSpPr>
          <p:sp>
            <p:nvSpPr>
              <p:cNvPr id="199" name="Shape 1066"/>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0" name="Shape 1067"/>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4" name="Group 1091"/>
          <p:cNvGrpSpPr/>
          <p:nvPr/>
        </p:nvGrpSpPr>
        <p:grpSpPr>
          <a:xfrm rot="21180182">
            <a:off x="4441082" y="899020"/>
            <a:ext cx="983217" cy="983217"/>
            <a:chOff x="0" y="0"/>
            <a:chExt cx="1366426" cy="1366426"/>
          </a:xfrm>
          <a:solidFill>
            <a:schemeClr val="tx2"/>
          </a:solidFill>
        </p:grpSpPr>
        <p:grpSp>
          <p:nvGrpSpPr>
            <p:cNvPr id="171" name="Group 1072"/>
            <p:cNvGrpSpPr/>
            <p:nvPr/>
          </p:nvGrpSpPr>
          <p:grpSpPr>
            <a:xfrm>
              <a:off x="152758" y="153267"/>
              <a:ext cx="1060911" cy="1060911"/>
              <a:chOff x="0" y="0"/>
              <a:chExt cx="1060910" cy="1060910"/>
            </a:xfrm>
            <a:grpFill/>
          </p:grpSpPr>
          <p:sp>
            <p:nvSpPr>
              <p:cNvPr id="190" name="Shape 1070"/>
              <p:cNvSpPr/>
              <p:nvPr/>
            </p:nvSpPr>
            <p:spPr>
              <a:xfrm>
                <a:off x="0" y="0"/>
                <a:ext cx="1060911" cy="1060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1071"/>
              <p:cNvSpPr/>
              <p:nvPr/>
            </p:nvSpPr>
            <p:spPr>
              <a:xfrm>
                <a:off x="141605" y="141605"/>
                <a:ext cx="777701" cy="77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72" name="Group 1075"/>
            <p:cNvGrpSpPr/>
            <p:nvPr/>
          </p:nvGrpSpPr>
          <p:grpSpPr>
            <a:xfrm>
              <a:off x="620223" y="0"/>
              <a:ext cx="125981" cy="1366427"/>
              <a:chOff x="0" y="0"/>
              <a:chExt cx="125979" cy="1366426"/>
            </a:xfrm>
            <a:grpFill/>
          </p:grpSpPr>
          <p:sp>
            <p:nvSpPr>
              <p:cNvPr id="188" name="Shape 1073"/>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9" name="Shape 1074"/>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3" name="Group 1078"/>
            <p:cNvGrpSpPr/>
            <p:nvPr/>
          </p:nvGrpSpPr>
          <p:grpSpPr>
            <a:xfrm rot="16200000">
              <a:off x="620223" y="508"/>
              <a:ext cx="125981" cy="1366428"/>
              <a:chOff x="0" y="0"/>
              <a:chExt cx="125979" cy="1366426"/>
            </a:xfrm>
            <a:grpFill/>
          </p:grpSpPr>
          <p:sp>
            <p:nvSpPr>
              <p:cNvPr id="186" name="Shape 1076"/>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7" name="Shape 1077"/>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4" name="Group 1081"/>
            <p:cNvGrpSpPr/>
            <p:nvPr/>
          </p:nvGrpSpPr>
          <p:grpSpPr>
            <a:xfrm rot="1832071">
              <a:off x="620223" y="509"/>
              <a:ext cx="125981" cy="1366427"/>
              <a:chOff x="0" y="0"/>
              <a:chExt cx="125979" cy="1366426"/>
            </a:xfrm>
            <a:grpFill/>
          </p:grpSpPr>
          <p:sp>
            <p:nvSpPr>
              <p:cNvPr id="184" name="Shape 1079"/>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5" name="Shape 1080"/>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5" name="Group 1084"/>
            <p:cNvGrpSpPr/>
            <p:nvPr/>
          </p:nvGrpSpPr>
          <p:grpSpPr>
            <a:xfrm rot="19769280">
              <a:off x="620223" y="509"/>
              <a:ext cx="125981" cy="1366427"/>
              <a:chOff x="0" y="0"/>
              <a:chExt cx="125979" cy="1366426"/>
            </a:xfrm>
            <a:grpFill/>
          </p:grpSpPr>
          <p:sp>
            <p:nvSpPr>
              <p:cNvPr id="182" name="Shape 1082"/>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3" name="Shape 1083"/>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6" name="Group 1087"/>
            <p:cNvGrpSpPr/>
            <p:nvPr/>
          </p:nvGrpSpPr>
          <p:grpSpPr>
            <a:xfrm rot="17961925">
              <a:off x="620223" y="508"/>
              <a:ext cx="125981" cy="1366428"/>
              <a:chOff x="0" y="0"/>
              <a:chExt cx="125979" cy="1366426"/>
            </a:xfrm>
            <a:grpFill/>
          </p:grpSpPr>
          <p:sp>
            <p:nvSpPr>
              <p:cNvPr id="180" name="Shape 1085"/>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1" name="Shape 1086"/>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7" name="Group 1090"/>
            <p:cNvGrpSpPr/>
            <p:nvPr/>
          </p:nvGrpSpPr>
          <p:grpSpPr>
            <a:xfrm rot="3654789">
              <a:off x="620223" y="508"/>
              <a:ext cx="125981" cy="1366428"/>
              <a:chOff x="0" y="0"/>
              <a:chExt cx="125979" cy="1366426"/>
            </a:xfrm>
            <a:grpFill/>
          </p:grpSpPr>
          <p:sp>
            <p:nvSpPr>
              <p:cNvPr id="178" name="Shape 1088"/>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79" name="Shape 1089"/>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0" name="Group 1003"/>
          <p:cNvGrpSpPr/>
          <p:nvPr/>
        </p:nvGrpSpPr>
        <p:grpSpPr>
          <a:xfrm rot="19087280">
            <a:off x="5308367" y="990198"/>
            <a:ext cx="2076760" cy="2076760"/>
            <a:chOff x="0" y="0"/>
            <a:chExt cx="2886179" cy="2886179"/>
          </a:xfrm>
          <a:solidFill>
            <a:schemeClr val="tx2"/>
          </a:solidFill>
        </p:grpSpPr>
        <p:grpSp>
          <p:nvGrpSpPr>
            <p:cNvPr id="265" name="Group 984"/>
            <p:cNvGrpSpPr/>
            <p:nvPr/>
          </p:nvGrpSpPr>
          <p:grpSpPr>
            <a:xfrm>
              <a:off x="322656" y="323731"/>
              <a:ext cx="2240867" cy="2240867"/>
              <a:chOff x="0" y="0"/>
              <a:chExt cx="2240865" cy="2240865"/>
            </a:xfrm>
            <a:grpFill/>
          </p:grpSpPr>
          <p:sp>
            <p:nvSpPr>
              <p:cNvPr id="316" name="Shape 982"/>
              <p:cNvSpPr/>
              <p:nvPr/>
            </p:nvSpPr>
            <p:spPr>
              <a:xfrm>
                <a:off x="0" y="0"/>
                <a:ext cx="2240866" cy="22408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983"/>
              <p:cNvSpPr/>
              <p:nvPr/>
            </p:nvSpPr>
            <p:spPr>
              <a:xfrm>
                <a:off x="299099" y="299099"/>
                <a:ext cx="1642667" cy="16426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66" name="Group 987"/>
            <p:cNvGrpSpPr/>
            <p:nvPr/>
          </p:nvGrpSpPr>
          <p:grpSpPr>
            <a:xfrm>
              <a:off x="1310041" y="0"/>
              <a:ext cx="266097" cy="2886180"/>
              <a:chOff x="0" y="0"/>
              <a:chExt cx="266096" cy="2886179"/>
            </a:xfrm>
            <a:grpFill/>
          </p:grpSpPr>
          <p:sp>
            <p:nvSpPr>
              <p:cNvPr id="314" name="Shape 985"/>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5" name="Shape 986"/>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7" name="Group 990"/>
            <p:cNvGrpSpPr/>
            <p:nvPr/>
          </p:nvGrpSpPr>
          <p:grpSpPr>
            <a:xfrm rot="16200000">
              <a:off x="1310041" y="1075"/>
              <a:ext cx="266097" cy="2886180"/>
              <a:chOff x="0" y="0"/>
              <a:chExt cx="266096" cy="2886179"/>
            </a:xfrm>
            <a:grpFill/>
          </p:grpSpPr>
          <p:sp>
            <p:nvSpPr>
              <p:cNvPr id="312" name="Shape 988"/>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3" name="Shape 989"/>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8" name="Group 993"/>
            <p:cNvGrpSpPr/>
            <p:nvPr/>
          </p:nvGrpSpPr>
          <p:grpSpPr>
            <a:xfrm rot="1832071">
              <a:off x="1310041" y="1075"/>
              <a:ext cx="266097" cy="2886180"/>
              <a:chOff x="0" y="0"/>
              <a:chExt cx="266096" cy="2886179"/>
            </a:xfrm>
            <a:grpFill/>
          </p:grpSpPr>
          <p:sp>
            <p:nvSpPr>
              <p:cNvPr id="310" name="Shape 991"/>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1" name="Shape 992"/>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9" name="Group 996"/>
            <p:cNvGrpSpPr/>
            <p:nvPr/>
          </p:nvGrpSpPr>
          <p:grpSpPr>
            <a:xfrm rot="19769280">
              <a:off x="1310041" y="1075"/>
              <a:ext cx="266097" cy="2886180"/>
              <a:chOff x="0" y="0"/>
              <a:chExt cx="266096" cy="2886179"/>
            </a:xfrm>
            <a:grpFill/>
          </p:grpSpPr>
          <p:sp>
            <p:nvSpPr>
              <p:cNvPr id="296" name="Shape 994"/>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09" name="Shape 995"/>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0" name="Group 999"/>
            <p:cNvGrpSpPr/>
            <p:nvPr/>
          </p:nvGrpSpPr>
          <p:grpSpPr>
            <a:xfrm rot="17961925">
              <a:off x="1310041" y="1075"/>
              <a:ext cx="266097" cy="2886180"/>
              <a:chOff x="0" y="0"/>
              <a:chExt cx="266096" cy="2886179"/>
            </a:xfrm>
            <a:grpFill/>
          </p:grpSpPr>
          <p:sp>
            <p:nvSpPr>
              <p:cNvPr id="294" name="Shape 997"/>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95" name="Shape 998"/>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1" name="Group 1002"/>
            <p:cNvGrpSpPr/>
            <p:nvPr/>
          </p:nvGrpSpPr>
          <p:grpSpPr>
            <a:xfrm rot="3654789">
              <a:off x="1310041" y="1075"/>
              <a:ext cx="266097" cy="2886180"/>
              <a:chOff x="0" y="0"/>
              <a:chExt cx="266096" cy="2886179"/>
            </a:xfrm>
            <a:grpFill/>
          </p:grpSpPr>
          <p:sp>
            <p:nvSpPr>
              <p:cNvPr id="272" name="Shape 1000"/>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84" name="Shape 1001"/>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5" name="Group 1113"/>
          <p:cNvGrpSpPr/>
          <p:nvPr/>
        </p:nvGrpSpPr>
        <p:grpSpPr>
          <a:xfrm rot="17260337">
            <a:off x="7391648" y="3111180"/>
            <a:ext cx="881491" cy="881491"/>
            <a:chOff x="0" y="0"/>
            <a:chExt cx="1225052" cy="1225052"/>
          </a:xfrm>
          <a:solidFill>
            <a:schemeClr val="tx2"/>
          </a:solidFill>
        </p:grpSpPr>
        <p:grpSp>
          <p:nvGrpSpPr>
            <p:cNvPr id="107" name="Group 1094"/>
            <p:cNvGrpSpPr/>
            <p:nvPr/>
          </p:nvGrpSpPr>
          <p:grpSpPr>
            <a:xfrm>
              <a:off x="136953" y="137409"/>
              <a:ext cx="951147" cy="951147"/>
              <a:chOff x="0" y="0"/>
              <a:chExt cx="951146" cy="951146"/>
            </a:xfrm>
            <a:grpFill/>
          </p:grpSpPr>
          <p:sp>
            <p:nvSpPr>
              <p:cNvPr id="169" name="Shape 1092"/>
              <p:cNvSpPr/>
              <p:nvPr/>
            </p:nvSpPr>
            <p:spPr>
              <a:xfrm>
                <a:off x="0" y="0"/>
                <a:ext cx="951147" cy="9511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0" name="Shape 1093"/>
              <p:cNvSpPr/>
              <p:nvPr/>
            </p:nvSpPr>
            <p:spPr>
              <a:xfrm>
                <a:off x="126954" y="126954"/>
                <a:ext cx="697239" cy="6972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08" name="Group 1097"/>
            <p:cNvGrpSpPr/>
            <p:nvPr/>
          </p:nvGrpSpPr>
          <p:grpSpPr>
            <a:xfrm>
              <a:off x="556053" y="0"/>
              <a:ext cx="112947" cy="1225053"/>
              <a:chOff x="0" y="0"/>
              <a:chExt cx="112945" cy="1225052"/>
            </a:xfrm>
            <a:grpFill/>
          </p:grpSpPr>
          <p:sp>
            <p:nvSpPr>
              <p:cNvPr id="124" name="Shape 1095"/>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68" name="Shape 1096"/>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09" name="Group 1100"/>
            <p:cNvGrpSpPr/>
            <p:nvPr/>
          </p:nvGrpSpPr>
          <p:grpSpPr>
            <a:xfrm rot="16200000">
              <a:off x="556053" y="456"/>
              <a:ext cx="112947" cy="1225054"/>
              <a:chOff x="0" y="0"/>
              <a:chExt cx="112945" cy="1225052"/>
            </a:xfrm>
            <a:grpFill/>
          </p:grpSpPr>
          <p:sp>
            <p:nvSpPr>
              <p:cNvPr id="122" name="Shape 1098"/>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099"/>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0" name="Group 1103"/>
            <p:cNvGrpSpPr/>
            <p:nvPr/>
          </p:nvGrpSpPr>
          <p:grpSpPr>
            <a:xfrm rot="1832071">
              <a:off x="556053" y="456"/>
              <a:ext cx="112947" cy="1225054"/>
              <a:chOff x="0" y="0"/>
              <a:chExt cx="112945" cy="1225052"/>
            </a:xfrm>
            <a:grpFill/>
          </p:grpSpPr>
          <p:sp>
            <p:nvSpPr>
              <p:cNvPr id="120" name="Shape 1101"/>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1" name="Shape 1102"/>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1" name="Group 1106"/>
            <p:cNvGrpSpPr/>
            <p:nvPr/>
          </p:nvGrpSpPr>
          <p:grpSpPr>
            <a:xfrm rot="19769280">
              <a:off x="556053" y="456"/>
              <a:ext cx="112947" cy="1225054"/>
              <a:chOff x="0" y="0"/>
              <a:chExt cx="112945" cy="1225052"/>
            </a:xfrm>
            <a:grpFill/>
          </p:grpSpPr>
          <p:sp>
            <p:nvSpPr>
              <p:cNvPr id="118" name="Shape 1104"/>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105"/>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09"/>
            <p:cNvGrpSpPr/>
            <p:nvPr/>
          </p:nvGrpSpPr>
          <p:grpSpPr>
            <a:xfrm rot="17961925">
              <a:off x="556053" y="456"/>
              <a:ext cx="112947" cy="1225054"/>
              <a:chOff x="0" y="0"/>
              <a:chExt cx="112945" cy="1225052"/>
            </a:xfrm>
            <a:grpFill/>
          </p:grpSpPr>
          <p:sp>
            <p:nvSpPr>
              <p:cNvPr id="116" name="Shape 1107"/>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7" name="Shape 1108"/>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3" name="Group 1112"/>
            <p:cNvGrpSpPr/>
            <p:nvPr/>
          </p:nvGrpSpPr>
          <p:grpSpPr>
            <a:xfrm rot="3654789">
              <a:off x="556053" y="456"/>
              <a:ext cx="112947" cy="1225054"/>
              <a:chOff x="0" y="0"/>
              <a:chExt cx="112945" cy="1225052"/>
            </a:xfrm>
            <a:grpFill/>
          </p:grpSpPr>
          <p:sp>
            <p:nvSpPr>
              <p:cNvPr id="114" name="Shape 1110"/>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1111"/>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sp>
        <p:nvSpPr>
          <p:cNvPr id="106" name="Shape 1116"/>
          <p:cNvSpPr/>
          <p:nvPr/>
        </p:nvSpPr>
        <p:spPr>
          <a:xfrm rot="18943071">
            <a:off x="5968252" y="832114"/>
            <a:ext cx="1885695" cy="3513011"/>
          </a:xfrm>
          <a:custGeom>
            <a:avLst/>
            <a:gdLst/>
            <a:ahLst/>
            <a:cxnLst>
              <a:cxn ang="0">
                <a:pos x="wd2" y="hd2"/>
              </a:cxn>
              <a:cxn ang="5400000">
                <a:pos x="wd2" y="hd2"/>
              </a:cxn>
              <a:cxn ang="10800000">
                <a:pos x="wd2" y="hd2"/>
              </a:cxn>
              <a:cxn ang="16200000">
                <a:pos x="wd2" y="hd2"/>
              </a:cxn>
            </a:cxnLst>
            <a:rect l="0" t="0" r="r" b="b"/>
            <a:pathLst>
              <a:path w="21357" h="21512" extrusionOk="0">
                <a:moveTo>
                  <a:pt x="274" y="7497"/>
                </a:moveTo>
                <a:lnTo>
                  <a:pt x="5909" y="19495"/>
                </a:lnTo>
                <a:cubicBezTo>
                  <a:pt x="6374" y="20705"/>
                  <a:pt x="8387" y="21557"/>
                  <a:pt x="10672" y="21510"/>
                </a:cubicBezTo>
                <a:cubicBezTo>
                  <a:pt x="12804" y="21465"/>
                  <a:pt x="14606" y="20640"/>
                  <a:pt x="15038" y="19511"/>
                </a:cubicBezTo>
                <a:lnTo>
                  <a:pt x="21112" y="7443"/>
                </a:lnTo>
                <a:cubicBezTo>
                  <a:pt x="21479" y="6478"/>
                  <a:pt x="21429" y="5496"/>
                  <a:pt x="20996" y="4566"/>
                </a:cubicBezTo>
                <a:cubicBezTo>
                  <a:pt x="20575" y="3663"/>
                  <a:pt x="19793" y="2807"/>
                  <a:pt x="18649" y="2077"/>
                </a:cubicBezTo>
                <a:cubicBezTo>
                  <a:pt x="16618" y="783"/>
                  <a:pt x="13651" y="26"/>
                  <a:pt x="10512" y="2"/>
                </a:cubicBezTo>
                <a:cubicBezTo>
                  <a:pt x="7632" y="-43"/>
                  <a:pt x="4858" y="595"/>
                  <a:pt x="2922" y="1749"/>
                </a:cubicBezTo>
                <a:cubicBezTo>
                  <a:pt x="1613" y="2528"/>
                  <a:pt x="779" y="3475"/>
                  <a:pt x="347" y="4461"/>
                </a:cubicBezTo>
                <a:cubicBezTo>
                  <a:pt x="-82" y="5442"/>
                  <a:pt x="-121" y="6476"/>
                  <a:pt x="274" y="7497"/>
                </a:cubicBezTo>
                <a:close/>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60" name="Shape 983"/>
          <p:cNvSpPr/>
          <p:nvPr/>
        </p:nvSpPr>
        <p:spPr>
          <a:xfrm rot="19087280">
            <a:off x="5849067" y="1523812"/>
            <a:ext cx="1001538" cy="10015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1005"/>
          <p:cNvSpPr/>
          <p:nvPr/>
        </p:nvSpPr>
        <p:spPr>
          <a:xfrm rot="20985458">
            <a:off x="2493667" y="2933116"/>
            <a:ext cx="449936" cy="4499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0" name="Group 9"/>
          <p:cNvGrpSpPr/>
          <p:nvPr/>
        </p:nvGrpSpPr>
        <p:grpSpPr>
          <a:xfrm>
            <a:off x="594058" y="2083502"/>
            <a:ext cx="1285198" cy="985771"/>
            <a:chOff x="594057" y="2083501"/>
            <a:chExt cx="1285198" cy="985771"/>
          </a:xfrm>
        </p:grpSpPr>
        <p:grpSp>
          <p:nvGrpSpPr>
            <p:cNvPr id="362" name="Group 361"/>
            <p:cNvGrpSpPr/>
            <p:nvPr/>
          </p:nvGrpSpPr>
          <p:grpSpPr>
            <a:xfrm rot="16200000">
              <a:off x="814652" y="2179502"/>
              <a:ext cx="956153" cy="823387"/>
              <a:chOff x="7397584" y="1092970"/>
              <a:chExt cx="1269204" cy="1092970"/>
            </a:xfrm>
          </p:grpSpPr>
          <p:sp>
            <p:nvSpPr>
              <p:cNvPr id="363" name="Oval 36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4" name="Isosceles Triangle 36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5" name="TextBox 364"/>
            <p:cNvSpPr txBox="1"/>
            <p:nvPr/>
          </p:nvSpPr>
          <p:spPr>
            <a:xfrm>
              <a:off x="913275" y="2313791"/>
              <a:ext cx="965980" cy="646331"/>
            </a:xfrm>
            <a:prstGeom prst="rect">
              <a:avLst/>
            </a:prstGeom>
            <a:noFill/>
          </p:spPr>
          <p:txBody>
            <a:bodyPr wrap="none" rtlCol="0">
              <a:spAutoFit/>
            </a:bodyPr>
            <a:lstStyle/>
            <a:p>
              <a:r>
                <a:rPr lang="en-US" sz="3600" smtClean="0">
                  <a:solidFill>
                    <a:schemeClr val="bg1"/>
                  </a:solidFill>
                  <a:latin typeface="Roboto Black"/>
                  <a:cs typeface="Roboto Black"/>
                </a:rPr>
                <a:t>+57</a:t>
              </a:r>
              <a:endParaRPr lang="en-US" sz="3600" dirty="0">
                <a:solidFill>
                  <a:schemeClr val="bg1"/>
                </a:solidFill>
                <a:latin typeface="Roboto Black"/>
                <a:cs typeface="Roboto Black"/>
              </a:endParaRPr>
            </a:p>
          </p:txBody>
        </p:sp>
        <p:sp>
          <p:nvSpPr>
            <p:cNvPr id="366" name="TextBox 365"/>
            <p:cNvSpPr txBox="1"/>
            <p:nvPr/>
          </p:nvSpPr>
          <p:spPr>
            <a:xfrm>
              <a:off x="594057" y="2083501"/>
              <a:ext cx="1158608" cy="584776"/>
            </a:xfrm>
            <a:prstGeom prst="rect">
              <a:avLst/>
            </a:prstGeom>
            <a:noFill/>
          </p:spPr>
          <p:txBody>
            <a:bodyPr wrap="square" rtlCol="0">
              <a:spAutoFit/>
            </a:bodyPr>
            <a:lstStyle/>
            <a:p>
              <a:pPr algn="r"/>
              <a:r>
                <a:rPr lang="en-US" sz="3200" dirty="0">
                  <a:solidFill>
                    <a:schemeClr val="bg1"/>
                  </a:solidFill>
                  <a:latin typeface="Roboto Black"/>
                  <a:cs typeface="Roboto Black"/>
                </a:rPr>
                <a:t>%</a:t>
              </a:r>
            </a:p>
          </p:txBody>
        </p:sp>
      </p:grpSp>
      <p:sp>
        <p:nvSpPr>
          <p:cNvPr id="367" name="Title 1"/>
          <p:cNvSpPr txBox="1">
            <a:spLocks/>
          </p:cNvSpPr>
          <p:nvPr/>
        </p:nvSpPr>
        <p:spPr>
          <a:xfrm>
            <a:off x="4709429" y="3118268"/>
            <a:ext cx="156257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GEAR</a:t>
            </a:r>
          </a:p>
        </p:txBody>
      </p:sp>
      <p:cxnSp>
        <p:nvCxnSpPr>
          <p:cNvPr id="368" name="Straight Connector 367"/>
          <p:cNvCxnSpPr/>
          <p:nvPr/>
        </p:nvCxnSpPr>
        <p:spPr>
          <a:xfrm>
            <a:off x="4800752" y="3456934"/>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69" name="TextBox 368"/>
          <p:cNvSpPr txBox="1"/>
          <p:nvPr/>
        </p:nvSpPr>
        <p:spPr>
          <a:xfrm>
            <a:off x="4710615" y="3481156"/>
            <a:ext cx="219078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a:t>
            </a:r>
          </a:p>
        </p:txBody>
      </p:sp>
      <p:sp>
        <p:nvSpPr>
          <p:cNvPr id="370" name="Shape 8841"/>
          <p:cNvSpPr/>
          <p:nvPr/>
        </p:nvSpPr>
        <p:spPr>
          <a:xfrm>
            <a:off x="7588010" y="3276456"/>
            <a:ext cx="499672" cy="461655"/>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4"/>
                </a:solidFill>
              </a:rPr>
              <a:t></a:t>
            </a:r>
            <a:endParaRPr lang="en-US" sz="1900" dirty="0">
              <a:solidFill>
                <a:schemeClr val="accent4"/>
              </a:solidFill>
            </a:endParaRPr>
          </a:p>
        </p:txBody>
      </p:sp>
      <p:sp>
        <p:nvSpPr>
          <p:cNvPr id="371" name="Shape 8841"/>
          <p:cNvSpPr/>
          <p:nvPr/>
        </p:nvSpPr>
        <p:spPr>
          <a:xfrm>
            <a:off x="5898177" y="1618553"/>
            <a:ext cx="912502" cy="677098"/>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3"/>
                </a:solidFill>
              </a:rPr>
              <a:t></a:t>
            </a:r>
          </a:p>
        </p:txBody>
      </p:sp>
      <p:sp>
        <p:nvSpPr>
          <p:cNvPr id="372" name="Shape 8841"/>
          <p:cNvSpPr/>
          <p:nvPr/>
        </p:nvSpPr>
        <p:spPr>
          <a:xfrm>
            <a:off x="3581429" y="2365176"/>
            <a:ext cx="835743" cy="677098"/>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6"/>
                </a:solidFill>
              </a:rPr>
              <a:t></a:t>
            </a:r>
          </a:p>
        </p:txBody>
      </p:sp>
      <p:sp>
        <p:nvSpPr>
          <p:cNvPr id="373" name="Shape 8841"/>
          <p:cNvSpPr/>
          <p:nvPr/>
        </p:nvSpPr>
        <p:spPr>
          <a:xfrm>
            <a:off x="2324241" y="1576592"/>
            <a:ext cx="835743" cy="605284"/>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2"/>
                </a:solidFill>
              </a:rPr>
              <a:t></a:t>
            </a:r>
          </a:p>
        </p:txBody>
      </p:sp>
      <p:sp>
        <p:nvSpPr>
          <p:cNvPr id="374" name="Shape 8841"/>
          <p:cNvSpPr/>
          <p:nvPr/>
        </p:nvSpPr>
        <p:spPr>
          <a:xfrm>
            <a:off x="4642112" y="2956402"/>
            <a:ext cx="499672" cy="318026"/>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375" name="Shape 147"/>
          <p:cNvSpPr/>
          <p:nvPr/>
        </p:nvSpPr>
        <p:spPr>
          <a:xfrm rot="5400000" flipV="1">
            <a:off x="4313429" y="3360242"/>
            <a:ext cx="366447" cy="4711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 h="5529" extrusionOk="0">
                <a:moveTo>
                  <a:pt x="10065" y="5529"/>
                </a:moveTo>
                <a:cubicBezTo>
                  <a:pt x="10036" y="4343"/>
                  <a:pt x="10007" y="3156"/>
                  <a:pt x="9978" y="1970"/>
                </a:cubicBezTo>
                <a:cubicBezTo>
                  <a:pt x="10094" y="1494"/>
                  <a:pt x="9760" y="1018"/>
                  <a:pt x="9052" y="650"/>
                </a:cubicBezTo>
                <a:cubicBezTo>
                  <a:pt x="8170" y="191"/>
                  <a:pt x="6815" y="-50"/>
                  <a:pt x="5439" y="9"/>
                </a:cubicBezTo>
                <a:lnTo>
                  <a:pt x="0" y="9"/>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6" name="Oval 375"/>
          <p:cNvSpPr/>
          <p:nvPr/>
        </p:nvSpPr>
        <p:spPr>
          <a:xfrm flipV="1">
            <a:off x="4214887" y="33713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7" name="Oval 376"/>
          <p:cNvSpPr/>
          <p:nvPr/>
        </p:nvSpPr>
        <p:spPr>
          <a:xfrm flipV="1">
            <a:off x="4649862" y="37269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8" name="Shape 147"/>
          <p:cNvSpPr/>
          <p:nvPr/>
        </p:nvSpPr>
        <p:spPr>
          <a:xfrm rot="5400000" flipV="1">
            <a:off x="1335475" y="3063226"/>
            <a:ext cx="366447" cy="4488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10000 w 10000"/>
              <a:gd name="connsiteY0" fmla="*/ 9528 h 9528"/>
              <a:gd name="connsiteX1" fmla="*/ 9914 w 10000"/>
              <a:gd name="connsiteY1" fmla="*/ 3563 h 9528"/>
              <a:gd name="connsiteX2" fmla="*/ 8994 w 10000"/>
              <a:gd name="connsiteY2" fmla="*/ 1176 h 9528"/>
              <a:gd name="connsiteX3" fmla="*/ 5404 w 10000"/>
              <a:gd name="connsiteY3" fmla="*/ 16 h 9528"/>
              <a:gd name="connsiteX4" fmla="*/ 0 w 10000"/>
              <a:gd name="connsiteY4" fmla="*/ 16 h 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28" extrusionOk="0">
                <a:moveTo>
                  <a:pt x="10000" y="9528"/>
                </a:moveTo>
                <a:cubicBezTo>
                  <a:pt x="9971" y="738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9" name="Oval 378"/>
          <p:cNvSpPr/>
          <p:nvPr/>
        </p:nvSpPr>
        <p:spPr>
          <a:xfrm flipV="1">
            <a:off x="1246262" y="309403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0" name="Oval 379"/>
          <p:cNvSpPr/>
          <p:nvPr/>
        </p:nvSpPr>
        <p:spPr>
          <a:xfrm flipV="1">
            <a:off x="1662187" y="34210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2" name="Straight Connector 11"/>
          <p:cNvCxnSpPr/>
          <p:nvPr/>
        </p:nvCxnSpPr>
        <p:spPr>
          <a:xfrm>
            <a:off x="1736271" y="1723513"/>
            <a:ext cx="27912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1" name="Oval 380"/>
          <p:cNvSpPr/>
          <p:nvPr/>
        </p:nvSpPr>
        <p:spPr>
          <a:xfrm flipV="1">
            <a:off x="2012740" y="16764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82" name="Straight Connector 381"/>
          <p:cNvCxnSpPr/>
          <p:nvPr/>
        </p:nvCxnSpPr>
        <p:spPr>
          <a:xfrm flipV="1">
            <a:off x="1736271" y="1365251"/>
            <a:ext cx="0" cy="65988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3" name="TextBox 382"/>
          <p:cNvSpPr txBox="1"/>
          <p:nvPr/>
        </p:nvSpPr>
        <p:spPr>
          <a:xfrm>
            <a:off x="574675" y="1321675"/>
            <a:ext cx="1123016"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384" name="Shape 147"/>
          <p:cNvSpPr/>
          <p:nvPr/>
        </p:nvSpPr>
        <p:spPr>
          <a:xfrm rot="16200000" flipH="1" flipV="1">
            <a:off x="7543644" y="1829092"/>
            <a:ext cx="364102" cy="6679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6" h="14178" extrusionOk="0">
                <a:moveTo>
                  <a:pt x="9913" y="14178"/>
                </a:moveTo>
                <a:cubicBezTo>
                  <a:pt x="9884" y="1203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85" name="Straight Connector 384"/>
          <p:cNvCxnSpPr/>
          <p:nvPr/>
        </p:nvCxnSpPr>
        <p:spPr>
          <a:xfrm>
            <a:off x="7527021" y="1980581"/>
            <a:ext cx="104964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6" name="Oval 385"/>
          <p:cNvSpPr/>
          <p:nvPr/>
        </p:nvSpPr>
        <p:spPr>
          <a:xfrm flipV="1">
            <a:off x="7376734" y="22967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7" name="TextBox 386"/>
          <p:cNvSpPr txBox="1"/>
          <p:nvPr/>
        </p:nvSpPr>
        <p:spPr>
          <a:xfrm>
            <a:off x="7527101" y="1049889"/>
            <a:ext cx="1034531" cy="861764"/>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endParaRPr lang="en-US" sz="1000" dirty="0">
              <a:solidFill>
                <a:schemeClr val="tx2"/>
              </a:solidFill>
              <a:latin typeface="Roboto Light"/>
              <a:cs typeface="Roboto Light"/>
            </a:endParaRPr>
          </a:p>
        </p:txBody>
      </p:sp>
      <p:sp>
        <p:nvSpPr>
          <p:cNvPr id="388" name="Shape 147"/>
          <p:cNvSpPr/>
          <p:nvPr/>
        </p:nvSpPr>
        <p:spPr>
          <a:xfrm rot="16200000" flipH="1" flipV="1">
            <a:off x="3515893" y="1297458"/>
            <a:ext cx="364123" cy="4869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 name="connsiteX0" fmla="*/ 10064 w 10064"/>
              <a:gd name="connsiteY0" fmla="*/ 7338 h 7338"/>
              <a:gd name="connsiteX1" fmla="*/ 9978 w 10064"/>
              <a:gd name="connsiteY1" fmla="*/ 2513 h 7338"/>
              <a:gd name="connsiteX2" fmla="*/ 9052 w 10064"/>
              <a:gd name="connsiteY2" fmla="*/ 829 h 7338"/>
              <a:gd name="connsiteX3" fmla="*/ 5439 w 10064"/>
              <a:gd name="connsiteY3" fmla="*/ 11 h 7338"/>
              <a:gd name="connsiteX4" fmla="*/ 0 w 10064"/>
              <a:gd name="connsiteY4" fmla="*/ 11 h 7338"/>
              <a:gd name="connsiteX0" fmla="*/ 10000 w 10000"/>
              <a:gd name="connsiteY0" fmla="*/ 9806 h 9806"/>
              <a:gd name="connsiteX1" fmla="*/ 9915 w 10000"/>
              <a:gd name="connsiteY1" fmla="*/ 3425 h 9806"/>
              <a:gd name="connsiteX2" fmla="*/ 8994 w 10000"/>
              <a:gd name="connsiteY2" fmla="*/ 1130 h 9806"/>
              <a:gd name="connsiteX3" fmla="*/ 5404 w 10000"/>
              <a:gd name="connsiteY3" fmla="*/ 15 h 9806"/>
              <a:gd name="connsiteX4" fmla="*/ 0 w 10000"/>
              <a:gd name="connsiteY4" fmla="*/ 15 h 9806"/>
              <a:gd name="connsiteX0" fmla="*/ 9913 w 9937"/>
              <a:gd name="connsiteY0" fmla="*/ 10132 h 10132"/>
              <a:gd name="connsiteX1" fmla="*/ 9915 w 9937"/>
              <a:gd name="connsiteY1" fmla="*/ 3493 h 10132"/>
              <a:gd name="connsiteX2" fmla="*/ 8994 w 9937"/>
              <a:gd name="connsiteY2" fmla="*/ 1152 h 10132"/>
              <a:gd name="connsiteX3" fmla="*/ 5404 w 9937"/>
              <a:gd name="connsiteY3" fmla="*/ 15 h 10132"/>
              <a:gd name="connsiteX4" fmla="*/ 0 w 9937"/>
              <a:gd name="connsiteY4" fmla="*/ 15 h 1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7" h="10132" extrusionOk="0">
                <a:moveTo>
                  <a:pt x="9913" y="10132"/>
                </a:moveTo>
                <a:cubicBezTo>
                  <a:pt x="9884" y="8029"/>
                  <a:pt x="9942" y="5596"/>
                  <a:pt x="9915" y="3493"/>
                </a:cubicBezTo>
                <a:cubicBezTo>
                  <a:pt x="10030" y="2648"/>
                  <a:pt x="9697" y="1804"/>
                  <a:pt x="8994" y="1152"/>
                </a:cubicBezTo>
                <a:cubicBezTo>
                  <a:pt x="8117" y="338"/>
                  <a:pt x="6772" y="-88"/>
                  <a:pt x="5404" y="15"/>
                </a:cubicBezTo>
                <a:lnTo>
                  <a:pt x="0" y="15"/>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89" name="Oval 388"/>
          <p:cNvSpPr/>
          <p:nvPr/>
        </p:nvSpPr>
        <p:spPr>
          <a:xfrm flipV="1">
            <a:off x="3432957" y="16745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390" name="Group 389"/>
          <p:cNvGrpSpPr/>
          <p:nvPr/>
        </p:nvGrpSpPr>
        <p:grpSpPr>
          <a:xfrm>
            <a:off x="3610072" y="1146686"/>
            <a:ext cx="671973" cy="246221"/>
            <a:chOff x="6416455" y="1241730"/>
            <a:chExt cx="671973" cy="246220"/>
          </a:xfrm>
        </p:grpSpPr>
        <p:sp>
          <p:nvSpPr>
            <p:cNvPr id="39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392" name="TextBox 391"/>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2018</a:t>
              </a:r>
            </a:p>
          </p:txBody>
        </p:sp>
      </p:grpSp>
    </p:spTree>
    <p:extLst>
      <p:ext uri="{BB962C8B-B14F-4D97-AF65-F5344CB8AC3E}">
        <p14:creationId xmlns:p14="http://schemas.microsoft.com/office/powerpoint/2010/main" val="34653566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Gallery</a:t>
            </a:r>
            <a:endParaRPr lang="en-US" b="0" dirty="0"/>
          </a:p>
        </p:txBody>
      </p:sp>
      <p:grpSp>
        <p:nvGrpSpPr>
          <p:cNvPr id="5" name="Group 4"/>
          <p:cNvGrpSpPr/>
          <p:nvPr/>
        </p:nvGrpSpPr>
        <p:grpSpPr>
          <a:xfrm>
            <a:off x="520456" y="945780"/>
            <a:ext cx="1838325" cy="1456523"/>
            <a:chOff x="409574" y="1032677"/>
            <a:chExt cx="1838325" cy="145652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4" name="Group 23"/>
          <p:cNvGrpSpPr/>
          <p:nvPr/>
        </p:nvGrpSpPr>
        <p:grpSpPr>
          <a:xfrm>
            <a:off x="2615622" y="945780"/>
            <a:ext cx="1838325" cy="1456523"/>
            <a:chOff x="409574" y="1032677"/>
            <a:chExt cx="1838325" cy="1456523"/>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8" name="Group 27"/>
          <p:cNvGrpSpPr/>
          <p:nvPr/>
        </p:nvGrpSpPr>
        <p:grpSpPr>
          <a:xfrm>
            <a:off x="4710788" y="945780"/>
            <a:ext cx="1838325" cy="1456523"/>
            <a:chOff x="409574" y="1032677"/>
            <a:chExt cx="1838325" cy="1456523"/>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3" name="Group 32"/>
          <p:cNvGrpSpPr/>
          <p:nvPr/>
        </p:nvGrpSpPr>
        <p:grpSpPr>
          <a:xfrm>
            <a:off x="6805955" y="945780"/>
            <a:ext cx="1838325" cy="1456523"/>
            <a:chOff x="409574" y="1032677"/>
            <a:chExt cx="1838325" cy="1456523"/>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7" name="Group 36"/>
          <p:cNvGrpSpPr/>
          <p:nvPr/>
        </p:nvGrpSpPr>
        <p:grpSpPr>
          <a:xfrm>
            <a:off x="520456" y="2658965"/>
            <a:ext cx="1838325" cy="1456523"/>
            <a:chOff x="409574" y="1032677"/>
            <a:chExt cx="1838325" cy="1456523"/>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41" name="Group 40"/>
          <p:cNvGrpSpPr/>
          <p:nvPr/>
        </p:nvGrpSpPr>
        <p:grpSpPr>
          <a:xfrm>
            <a:off x="2615622" y="2658965"/>
            <a:ext cx="1838325" cy="1456523"/>
            <a:chOff x="409574" y="1032677"/>
            <a:chExt cx="1838325" cy="1456523"/>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57" name="Group 56"/>
          <p:cNvGrpSpPr/>
          <p:nvPr/>
        </p:nvGrpSpPr>
        <p:grpSpPr>
          <a:xfrm>
            <a:off x="4710788" y="2658965"/>
            <a:ext cx="1838325" cy="1456523"/>
            <a:chOff x="409574" y="1032677"/>
            <a:chExt cx="1838325" cy="1456523"/>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61" name="Group 60"/>
          <p:cNvGrpSpPr/>
          <p:nvPr/>
        </p:nvGrpSpPr>
        <p:grpSpPr>
          <a:xfrm>
            <a:off x="6820145" y="2658965"/>
            <a:ext cx="1838325" cy="1456523"/>
            <a:chOff x="409574" y="1032677"/>
            <a:chExt cx="1838325" cy="1456523"/>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spTree>
    <p:extLst>
      <p:ext uri="{BB962C8B-B14F-4D97-AF65-F5344CB8AC3E}">
        <p14:creationId xmlns:p14="http://schemas.microsoft.com/office/powerpoint/2010/main" val="3502726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20168" y="810473"/>
            <a:ext cx="606984" cy="606971"/>
            <a:chOff x="596525" y="2951105"/>
            <a:chExt cx="606984" cy="606971"/>
          </a:xfrm>
        </p:grpSpPr>
        <p:sp>
          <p:nvSpPr>
            <p:cNvPr id="55" name="Oval 54"/>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699666" y="3054245"/>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 name="Group 3"/>
          <p:cNvGrpSpPr/>
          <p:nvPr/>
        </p:nvGrpSpPr>
        <p:grpSpPr>
          <a:xfrm>
            <a:off x="2121393" y="3383622"/>
            <a:ext cx="606984" cy="606971"/>
            <a:chOff x="1408556" y="3347114"/>
            <a:chExt cx="606984" cy="606971"/>
          </a:xfrm>
        </p:grpSpPr>
        <p:sp>
          <p:nvSpPr>
            <p:cNvPr id="59" name="Oval 58"/>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1511697" y="3450254"/>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4" name="Group 113"/>
          <p:cNvGrpSpPr/>
          <p:nvPr/>
        </p:nvGrpSpPr>
        <p:grpSpPr>
          <a:xfrm rot="5400000">
            <a:off x="3409074" y="2098162"/>
            <a:ext cx="606984" cy="606971"/>
            <a:chOff x="596525" y="2951105"/>
            <a:chExt cx="606984" cy="606971"/>
          </a:xfrm>
        </p:grpSpPr>
        <p:sp>
          <p:nvSpPr>
            <p:cNvPr id="119" name="Oval 118"/>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9666" y="3054245"/>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5" name="Group 114"/>
          <p:cNvGrpSpPr/>
          <p:nvPr/>
        </p:nvGrpSpPr>
        <p:grpSpPr>
          <a:xfrm rot="5400000">
            <a:off x="835925" y="2099386"/>
            <a:ext cx="606984" cy="606971"/>
            <a:chOff x="1408556" y="3347114"/>
            <a:chExt cx="606984" cy="606971"/>
          </a:xfrm>
        </p:grpSpPr>
        <p:sp>
          <p:nvSpPr>
            <p:cNvPr id="116" name="Oval 115"/>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1511697" y="3450254"/>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3" name="Group 122"/>
          <p:cNvGrpSpPr/>
          <p:nvPr/>
        </p:nvGrpSpPr>
        <p:grpSpPr>
          <a:xfrm rot="2700000">
            <a:off x="3033531" y="1190323"/>
            <a:ext cx="606984" cy="606971"/>
            <a:chOff x="596525" y="2951105"/>
            <a:chExt cx="606984" cy="606971"/>
          </a:xfrm>
        </p:grpSpPr>
        <p:sp>
          <p:nvSpPr>
            <p:cNvPr id="128" name="Oval 127"/>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Oval 128"/>
            <p:cNvSpPr/>
            <p:nvPr/>
          </p:nvSpPr>
          <p:spPr>
            <a:xfrm>
              <a:off x="699666" y="3054245"/>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4" name="Group 123"/>
          <p:cNvGrpSpPr/>
          <p:nvPr/>
        </p:nvGrpSpPr>
        <p:grpSpPr>
          <a:xfrm rot="2700000">
            <a:off x="1214906" y="3010681"/>
            <a:ext cx="606984" cy="606971"/>
            <a:chOff x="1408556" y="3347114"/>
            <a:chExt cx="606984" cy="606971"/>
          </a:xfrm>
        </p:grpSpPr>
        <p:sp>
          <p:nvSpPr>
            <p:cNvPr id="125" name="Oval 124"/>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Oval 125"/>
            <p:cNvSpPr/>
            <p:nvPr/>
          </p:nvSpPr>
          <p:spPr>
            <a:xfrm>
              <a:off x="1511697" y="3450254"/>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rot="8100000">
            <a:off x="3034397" y="3002640"/>
            <a:ext cx="606984" cy="606971"/>
            <a:chOff x="596525" y="2951105"/>
            <a:chExt cx="606984" cy="606971"/>
          </a:xfrm>
        </p:grpSpPr>
        <p:sp>
          <p:nvSpPr>
            <p:cNvPr id="137" name="Oval 136"/>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699666" y="3054245"/>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3" name="Group 132"/>
          <p:cNvGrpSpPr/>
          <p:nvPr/>
        </p:nvGrpSpPr>
        <p:grpSpPr>
          <a:xfrm rot="8100000">
            <a:off x="1214040" y="1184015"/>
            <a:ext cx="606984" cy="606971"/>
            <a:chOff x="1408556" y="3347114"/>
            <a:chExt cx="606984" cy="606971"/>
          </a:xfrm>
        </p:grpSpPr>
        <p:sp>
          <p:nvSpPr>
            <p:cNvPr id="134" name="Oval 133"/>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1511697" y="3450254"/>
              <a:ext cx="400702" cy="400692"/>
            </a:xfrm>
            <a:prstGeom prst="ellipse">
              <a:avLst/>
            </a:prstGeom>
            <a:solidFill>
              <a:schemeClr val="bg1"/>
            </a:solid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0" name="Straight Connector 9"/>
          <p:cNvCxnSpPr/>
          <p:nvPr/>
        </p:nvCxnSpPr>
        <p:spPr>
          <a:xfrm>
            <a:off x="2423728" y="1419515"/>
            <a:ext cx="0" cy="196739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28" idx="4"/>
            <a:endCxn id="125" idx="0"/>
          </p:cNvCxnSpPr>
          <p:nvPr/>
        </p:nvCxnSpPr>
        <p:spPr>
          <a:xfrm flipH="1">
            <a:off x="1732996" y="1708406"/>
            <a:ext cx="1389431" cy="139116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34" idx="0"/>
            <a:endCxn id="137" idx="4"/>
          </p:cNvCxnSpPr>
          <p:nvPr/>
        </p:nvCxnSpPr>
        <p:spPr>
          <a:xfrm>
            <a:off x="1732130" y="1702096"/>
            <a:ext cx="1391163" cy="138943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19" idx="4"/>
            <a:endCxn id="116" idx="0"/>
          </p:cNvCxnSpPr>
          <p:nvPr/>
        </p:nvCxnSpPr>
        <p:spPr>
          <a:xfrm flipH="1">
            <a:off x="1442903" y="2401648"/>
            <a:ext cx="1966178" cy="1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Circle Icon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109" name="Group 108"/>
          <p:cNvGrpSpPr/>
          <p:nvPr/>
        </p:nvGrpSpPr>
        <p:grpSpPr>
          <a:xfrm>
            <a:off x="1583523" y="1558154"/>
            <a:ext cx="1683717" cy="1683675"/>
            <a:chOff x="638823" y="2993402"/>
            <a:chExt cx="522389" cy="522377"/>
          </a:xfrm>
          <a:solidFill>
            <a:srgbClr val="F4F4F4"/>
          </a:solidFill>
        </p:grpSpPr>
        <p:sp>
          <p:nvSpPr>
            <p:cNvPr id="110" name="Oval 109"/>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699666" y="3054245"/>
              <a:ext cx="400702" cy="400692"/>
            </a:xfrm>
            <a:prstGeom prst="ellipse">
              <a:avLst/>
            </a:prstGeom>
            <a:grp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TextBox 111"/>
            <p:cNvSpPr txBox="1"/>
            <p:nvPr/>
          </p:nvSpPr>
          <p:spPr>
            <a:xfrm>
              <a:off x="735525" y="3173035"/>
              <a:ext cx="326358" cy="171883"/>
            </a:xfrm>
            <a:prstGeom prst="rect">
              <a:avLst/>
            </a:prstGeom>
            <a:grpFill/>
          </p:spPr>
          <p:txBody>
            <a:bodyPr wrap="square" rtlCol="0">
              <a:spAutoFit/>
            </a:bodyPr>
            <a:lstStyle/>
            <a:p>
              <a:pPr algn="ctr"/>
              <a:r>
                <a:rPr lang="en-US" sz="1000" dirty="0">
                  <a:latin typeface="Roboto Bold"/>
                  <a:cs typeface="Roboto Bold"/>
                </a:rPr>
                <a:t>Title text</a:t>
              </a:r>
            </a:p>
            <a:p>
              <a:pPr algn="ctr"/>
              <a:r>
                <a:rPr lang="en-US" sz="1000" dirty="0" err="1">
                  <a:latin typeface="Roboto Bold"/>
                  <a:cs typeface="Roboto Bold"/>
                </a:rPr>
                <a:t>Infographic</a:t>
              </a:r>
              <a:endParaRPr lang="en-US" sz="1000" dirty="0">
                <a:latin typeface="Roboto Bold"/>
                <a:cs typeface="Roboto Bold"/>
              </a:endParaRPr>
            </a:p>
            <a:p>
              <a:pPr algn="ctr"/>
              <a:r>
                <a:rPr lang="en-US" sz="1000" dirty="0">
                  <a:latin typeface="Roboto Bold"/>
                  <a:cs typeface="Roboto Bold"/>
                </a:rPr>
                <a:t>Circle</a:t>
              </a:r>
            </a:p>
          </p:txBody>
        </p:sp>
      </p:grpSp>
      <p:sp>
        <p:nvSpPr>
          <p:cNvPr id="146" name="Shape 8841"/>
          <p:cNvSpPr/>
          <p:nvPr/>
        </p:nvSpPr>
        <p:spPr>
          <a:xfrm>
            <a:off x="2194173" y="898773"/>
            <a:ext cx="446332"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p>
        </p:txBody>
      </p:sp>
      <p:sp>
        <p:nvSpPr>
          <p:cNvPr id="147" name="Shape 8841"/>
          <p:cNvSpPr/>
          <p:nvPr/>
        </p:nvSpPr>
        <p:spPr>
          <a:xfrm>
            <a:off x="855273" y="2180243"/>
            <a:ext cx="565438"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48" name="Shape 8841"/>
          <p:cNvSpPr/>
          <p:nvPr/>
        </p:nvSpPr>
        <p:spPr>
          <a:xfrm>
            <a:off x="3102393" y="1296996"/>
            <a:ext cx="478074"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49" name="Shape 8841"/>
          <p:cNvSpPr/>
          <p:nvPr/>
        </p:nvSpPr>
        <p:spPr>
          <a:xfrm>
            <a:off x="3465661" y="2172563"/>
            <a:ext cx="502270"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0" name="Shape 8841"/>
          <p:cNvSpPr/>
          <p:nvPr/>
        </p:nvSpPr>
        <p:spPr>
          <a:xfrm>
            <a:off x="3125330" y="3089460"/>
            <a:ext cx="419262" cy="353933"/>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51" name="Shape 8841"/>
          <p:cNvSpPr/>
          <p:nvPr/>
        </p:nvSpPr>
        <p:spPr>
          <a:xfrm>
            <a:off x="2228100" y="3441764"/>
            <a:ext cx="390881" cy="389840"/>
          </a:xfrm>
          <a:prstGeom prst="rect">
            <a:avLst/>
          </a:prstGeom>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2" name="Shape 8841"/>
          <p:cNvSpPr/>
          <p:nvPr/>
        </p:nvSpPr>
        <p:spPr>
          <a:xfrm>
            <a:off x="1374771" y="1284765"/>
            <a:ext cx="254895" cy="353933"/>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sp>
        <p:nvSpPr>
          <p:cNvPr id="153" name="Shape 8841"/>
          <p:cNvSpPr/>
          <p:nvPr/>
        </p:nvSpPr>
        <p:spPr>
          <a:xfrm>
            <a:off x="1344230" y="3092967"/>
            <a:ext cx="329494" cy="389840"/>
          </a:xfrm>
          <a:prstGeom prst="rect">
            <a:avLst/>
          </a:prstGeom>
          <a:noFill/>
          <a:ln w="12700">
            <a:miter lim="400000"/>
          </a:ln>
          <a:extLst>
            <a:ext uri="{C572A759-6A51-4108-AA02-DFA0A04FC94B}">
              <ma14:wrappingTextBoxFlag xmlns="" xmlns:ma14="http://schemas.microsoft.com/office/mac/drawingml/2011/main"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Tree>
    <p:extLst>
      <p:ext uri="{BB962C8B-B14F-4D97-AF65-F5344CB8AC3E}">
        <p14:creationId xmlns:p14="http://schemas.microsoft.com/office/powerpoint/2010/main" val="18065137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Bio</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48157"/>
              <a:ext cx="1656672" cy="12580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1"/>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2794652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683574"/>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Tree>
    <p:extLst>
      <p:ext uri="{BB962C8B-B14F-4D97-AF65-F5344CB8AC3E}">
        <p14:creationId xmlns:p14="http://schemas.microsoft.com/office/powerpoint/2010/main" val="12911217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25" y="276818"/>
            <a:ext cx="6528816" cy="420624"/>
          </a:xfrm>
          <a:solidFill>
            <a:schemeClr val="accent1"/>
          </a:solidFill>
          <a:ln>
            <a:solidFill>
              <a:schemeClr val="accent1"/>
            </a:solidFill>
          </a:ln>
        </p:spPr>
        <p:txBody>
          <a:bodyPr>
            <a:normAutofit/>
          </a:bodyPr>
          <a:lstStyle/>
          <a:p>
            <a:r>
              <a:rPr lang="en-US" dirty="0" smtClean="0">
                <a:solidFill>
                  <a:schemeClr val="bg1"/>
                </a:solidFill>
              </a:rPr>
              <a:t>Bio</a:t>
            </a:r>
            <a:endParaRPr lang="en-US" b="0" dirty="0">
              <a:solidFill>
                <a:schemeClr val="bg1"/>
              </a:solidFill>
            </a:endParaRPr>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lumMod val="50000"/>
                  </a:schemeClr>
                </a:solidFill>
                <a:latin typeface="Roboto Light"/>
                <a:cs typeface="Roboto Light"/>
              </a:rPr>
              <a:t>Developer, Architect, Software Enthusiast</a:t>
            </a:r>
            <a:endParaRPr lang="en-US" sz="1000" dirty="0">
              <a:solidFill>
                <a:schemeClr val="tx2">
                  <a:lumMod val="50000"/>
                </a:schemeClr>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86092" y="1237202"/>
            <a:ext cx="2366958" cy="2585313"/>
          </a:xfrm>
          <a:prstGeom prst="rect">
            <a:avLst/>
          </a:prstGeom>
          <a:noFill/>
        </p:spPr>
        <p:txBody>
          <a:bodyPr wrap="square" lIns="91430" tIns="45715" rIns="91430" bIns="45715" rtlCol="0">
            <a:spAutoFit/>
          </a:bodyPr>
          <a:lstStyle/>
          <a:p>
            <a:pPr>
              <a:lnSpc>
                <a:spcPct val="150000"/>
              </a:lnSpc>
            </a:pPr>
            <a:r>
              <a:rPr lang="en-US" sz="1200" i="1" dirty="0" err="1" smtClean="0">
                <a:solidFill>
                  <a:schemeClr val="tx2">
                    <a:lumMod val="50000"/>
                  </a:schemeClr>
                </a:solidFill>
                <a:latin typeface="Roboto Light"/>
                <a:cs typeface="Roboto Light"/>
              </a:rPr>
              <a:t>HMBer</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Father of </a:t>
            </a:r>
            <a:r>
              <a:rPr lang="en-US" sz="1200" i="1" dirty="0">
                <a:solidFill>
                  <a:schemeClr val="tx2">
                    <a:lumMod val="50000"/>
                  </a:schemeClr>
                </a:solidFill>
                <a:latin typeface="Roboto Light"/>
                <a:cs typeface="Roboto Light"/>
              </a:rPr>
              <a:t>2</a:t>
            </a:r>
            <a:r>
              <a:rPr lang="en-US" sz="1200" i="1" dirty="0" smtClean="0">
                <a:solidFill>
                  <a:schemeClr val="tx2">
                    <a:lumMod val="50000"/>
                  </a:schemeClr>
                </a:solidFill>
                <a:latin typeface="Roboto Light"/>
                <a:cs typeface="Roboto Light"/>
              </a:rPr>
              <a:t> </a:t>
            </a:r>
          </a:p>
          <a:p>
            <a:pPr>
              <a:lnSpc>
                <a:spcPct val="150000"/>
              </a:lnSpc>
            </a:pPr>
            <a:r>
              <a:rPr lang="en-US" sz="1200" i="1" dirty="0">
                <a:solidFill>
                  <a:schemeClr val="tx2">
                    <a:lumMod val="50000"/>
                  </a:schemeClr>
                </a:solidFill>
                <a:latin typeface="Roboto Light"/>
                <a:cs typeface="Roboto Light"/>
              </a:rPr>
              <a:t>M</a:t>
            </a:r>
            <a:r>
              <a:rPr lang="en-US" sz="1200" i="1" dirty="0" smtClean="0">
                <a:solidFill>
                  <a:schemeClr val="tx2">
                    <a:lumMod val="50000"/>
                  </a:schemeClr>
                </a:solidFill>
                <a:latin typeface="Roboto Light"/>
                <a:cs typeface="Roboto Light"/>
              </a:rPr>
              <a:t>arried to a patient wife</a:t>
            </a:r>
          </a:p>
          <a:p>
            <a:pPr>
              <a:lnSpc>
                <a:spcPct val="150000"/>
              </a:lnSpc>
            </a:pPr>
            <a:r>
              <a:rPr lang="en-US" sz="1200" i="1" dirty="0" smtClean="0">
                <a:solidFill>
                  <a:schemeClr val="tx2">
                    <a:lumMod val="50000"/>
                  </a:schemeClr>
                </a:solidFill>
                <a:latin typeface="Roboto Light"/>
                <a:cs typeface="Roboto Light"/>
              </a:rPr>
              <a:t>Software Enthusiast </a:t>
            </a:r>
          </a:p>
          <a:p>
            <a:pPr>
              <a:lnSpc>
                <a:spcPct val="150000"/>
              </a:lnSpc>
            </a:pPr>
            <a:r>
              <a:rPr lang="en-US" sz="1200" i="1" dirty="0" smtClean="0">
                <a:solidFill>
                  <a:schemeClr val="tx2">
                    <a:lumMod val="50000"/>
                  </a:schemeClr>
                </a:solidFill>
                <a:latin typeface="Roboto Light"/>
                <a:cs typeface="Roboto Light"/>
              </a:rPr>
              <a:t>14 years of .NET Experience</a:t>
            </a:r>
          </a:p>
          <a:p>
            <a:pPr>
              <a:lnSpc>
                <a:spcPct val="150000"/>
              </a:lnSpc>
            </a:pPr>
            <a:r>
              <a:rPr lang="en-US" sz="1200" i="1" dirty="0" smtClean="0">
                <a:solidFill>
                  <a:schemeClr val="tx2">
                    <a:lumMod val="50000"/>
                  </a:schemeClr>
                </a:solidFill>
                <a:latin typeface="Roboto Light"/>
                <a:cs typeface="Roboto Light"/>
              </a:rPr>
              <a:t>Enterprise Architect</a:t>
            </a:r>
          </a:p>
          <a:p>
            <a:pPr>
              <a:lnSpc>
                <a:spcPct val="150000"/>
              </a:lnSpc>
            </a:pPr>
            <a:r>
              <a:rPr lang="en-US" sz="1200" i="1" dirty="0" smtClean="0">
                <a:solidFill>
                  <a:schemeClr val="tx2">
                    <a:lumMod val="50000"/>
                  </a:schemeClr>
                </a:solidFill>
                <a:latin typeface="Roboto Light"/>
                <a:cs typeface="Roboto Light"/>
              </a:rPr>
              <a:t>Developer</a:t>
            </a:r>
          </a:p>
          <a:p>
            <a:pPr>
              <a:lnSpc>
                <a:spcPct val="150000"/>
              </a:lnSpc>
            </a:pPr>
            <a:r>
              <a:rPr lang="en-US" sz="1200" i="1" dirty="0" smtClean="0">
                <a:solidFill>
                  <a:schemeClr val="tx2">
                    <a:lumMod val="50000"/>
                  </a:schemeClr>
                </a:solidFill>
                <a:latin typeface="Roboto Light"/>
                <a:cs typeface="Roboto Light"/>
              </a:rPr>
              <a:t>Scrum Master</a:t>
            </a:r>
          </a:p>
          <a:p>
            <a:pPr>
              <a:lnSpc>
                <a:spcPct val="150000"/>
              </a:lnSpc>
            </a:pPr>
            <a:r>
              <a:rPr lang="en-US" sz="1200" i="1" dirty="0" smtClean="0">
                <a:solidFill>
                  <a:schemeClr val="tx2">
                    <a:lumMod val="50000"/>
                  </a:schemeClr>
                </a:solidFill>
                <a:latin typeface="Roboto Light"/>
                <a:cs typeface="Roboto Light"/>
              </a:rPr>
              <a:t>Life Learner</a:t>
            </a:r>
          </a:p>
        </p:txBody>
      </p:sp>
      <p:sp>
        <p:nvSpPr>
          <p:cNvPr id="13" name="Oval 12"/>
          <p:cNvSpPr/>
          <p:nvPr/>
        </p:nvSpPr>
        <p:spPr>
          <a:xfrm>
            <a:off x="557063" y="1018823"/>
            <a:ext cx="1628420" cy="1628418"/>
          </a:xfrm>
          <a:prstGeom prst="ellipse">
            <a:avLst/>
          </a:prstGeom>
          <a:noFill/>
          <a:ln w="76200" cmpd="sng">
            <a:solidFill>
              <a:schemeClr val="accent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5353050" y="1237202"/>
            <a:ext cx="3225800" cy="2031315"/>
          </a:xfrm>
          <a:prstGeom prst="rect">
            <a:avLst/>
          </a:prstGeom>
          <a:noFill/>
        </p:spPr>
        <p:txBody>
          <a:bodyPr wrap="square" lIns="91430" tIns="45715" rIns="91430" bIns="45715" rtlCol="0" anchor="ctr">
            <a:spAutoFit/>
          </a:bodyPr>
          <a:lstStyle/>
          <a:p>
            <a:pPr>
              <a:lnSpc>
                <a:spcPct val="150000"/>
              </a:lnSpc>
            </a:pPr>
            <a:r>
              <a:rPr lang="en-US" sz="2400" dirty="0">
                <a:solidFill>
                  <a:schemeClr val="accent1"/>
                </a:solidFill>
                <a:latin typeface="FontAwesome" pitchFamily="2" charset="0"/>
              </a:rPr>
              <a:t></a:t>
            </a:r>
            <a:r>
              <a:rPr lang="en-US" sz="1200" i="1" dirty="0" smtClean="0">
                <a:solidFill>
                  <a:schemeClr val="tx2">
                    <a:lumMod val="50000"/>
                  </a:schemeClr>
                </a:solidFill>
                <a:latin typeface="Roboto Light"/>
                <a:cs typeface="Roboto Light"/>
              </a:rPr>
              <a:t> </a:t>
            </a:r>
            <a:r>
              <a:rPr lang="en-US" sz="1200" dirty="0">
                <a:solidFill>
                  <a:schemeClr val="tx2">
                    <a:lumMod val="50000"/>
                  </a:schemeClr>
                </a:solidFill>
                <a:latin typeface="Roboto Light"/>
                <a:cs typeface="Roboto Light"/>
                <a:hlinkClick r:id="rId4"/>
              </a:rPr>
              <a:t>https://</a:t>
            </a:r>
            <a:r>
              <a:rPr lang="en-US" sz="1200" dirty="0" smtClean="0">
                <a:solidFill>
                  <a:schemeClr val="tx2">
                    <a:lumMod val="50000"/>
                  </a:schemeClr>
                </a:solidFill>
                <a:latin typeface="Roboto Light"/>
                <a:cs typeface="Roboto Light"/>
                <a:hlinkClick r:id="rId4"/>
              </a:rPr>
              <a:t>twitter.com/CognitiveBurden</a:t>
            </a:r>
            <a:endParaRPr lang="en-US" sz="1200" dirty="0" smtClean="0">
              <a:solidFill>
                <a:schemeClr val="tx2">
                  <a:lumMod val="50000"/>
                </a:schemeClr>
              </a:solidFill>
              <a:latin typeface="Roboto Light"/>
              <a:cs typeface="Roboto Light"/>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6"/>
              </a:rPr>
              <a:t>cognitiveburden@gmail.com</a:t>
            </a:r>
            <a:endParaRPr lang="en-US" sz="1200" dirty="0">
              <a:solidFill>
                <a:schemeClr val="accent1"/>
              </a:solidFill>
              <a:latin typeface="Roboto Light" panose="02000000000000000000" pitchFamily="2" charset="0"/>
              <a:ea typeface="Roboto Light" panose="02000000000000000000" pitchFamily="2" charset="0"/>
            </a:endParaRPr>
          </a:p>
          <a:p>
            <a:pPr>
              <a:lnSpc>
                <a:spcPct val="150000"/>
              </a:lnSpc>
            </a:pPr>
            <a:endParaRPr lang="en-US" sz="1200" dirty="0" smtClean="0">
              <a:solidFill>
                <a:schemeClr val="accent1"/>
              </a:solidFill>
              <a:latin typeface="Roboto Light" panose="02000000000000000000" pitchFamily="2" charset="0"/>
              <a:ea typeface="Roboto Light" panose="02000000000000000000" pitchFamily="2" charset="0"/>
            </a:endParaRPr>
          </a:p>
        </p:txBody>
      </p:sp>
      <p:sp>
        <p:nvSpPr>
          <p:cNvPr id="17" name="Rectangle 16"/>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7498080" y="276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949440" y="276818"/>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46720" y="276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595360" y="27681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52648" y="194743"/>
            <a:ext cx="506870" cy="584775"/>
          </a:xfrm>
          <a:prstGeom prst="rect">
            <a:avLst/>
          </a:prstGeom>
          <a:noFill/>
        </p:spPr>
        <p:txBody>
          <a:bodyPr wrap="none" lIns="91440" tIns="45720" rIns="91440" bIns="45720">
            <a:spAutoFit/>
          </a:bodyPr>
          <a:lstStyle/>
          <a:p>
            <a:pPr algn="ctr"/>
            <a:r>
              <a:rPr lang="en-US" sz="3200" dirty="0">
                <a:ln w="0"/>
                <a:solidFill>
                  <a:schemeClr val="bg1"/>
                </a:solidFill>
                <a:latin typeface="FontAwesome" pitchFamily="2" charset="0"/>
              </a:rPr>
              <a:t></a:t>
            </a:r>
          </a:p>
        </p:txBody>
      </p:sp>
    </p:spTree>
    <p:extLst>
      <p:ext uri="{BB962C8B-B14F-4D97-AF65-F5344CB8AC3E}">
        <p14:creationId xmlns:p14="http://schemas.microsoft.com/office/powerpoint/2010/main" val="31923369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697514" y="1217258"/>
            <a:ext cx="1658057" cy="2227547"/>
            <a:chOff x="3425070" y="1217258"/>
            <a:chExt cx="1658057" cy="2227547"/>
          </a:xfrm>
        </p:grpSpPr>
        <p:grpSp>
          <p:nvGrpSpPr>
            <p:cNvPr id="16" name="Group 15"/>
            <p:cNvGrpSpPr/>
            <p:nvPr/>
          </p:nvGrpSpPr>
          <p:grpSpPr>
            <a:xfrm>
              <a:off x="3425070" y="1217258"/>
              <a:ext cx="1658057" cy="2227547"/>
              <a:chOff x="444501" y="915483"/>
              <a:chExt cx="1658057" cy="2227547"/>
            </a:xfrm>
          </p:grpSpPr>
          <p:sp>
            <p:nvSpPr>
              <p:cNvPr id="17" name="Title 1"/>
              <p:cNvSpPr txBox="1">
                <a:spLocks/>
              </p:cNvSpPr>
              <p:nvPr/>
            </p:nvSpPr>
            <p:spPr>
              <a:xfrm>
                <a:off x="444501" y="2577790"/>
                <a:ext cx="1657350" cy="338668"/>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R</a:t>
                </a:r>
              </a:p>
            </p:txBody>
          </p:sp>
          <p:sp>
            <p:nvSpPr>
              <p:cNvPr id="18" name="TextBox 17"/>
              <p:cNvSpPr txBox="1"/>
              <p:nvPr/>
            </p:nvSpPr>
            <p:spPr>
              <a:xfrm>
                <a:off x="444711" y="2866031"/>
                <a:ext cx="1657139" cy="276999"/>
              </a:xfrm>
              <a:prstGeom prst="rect">
                <a:avLst/>
              </a:prstGeom>
              <a:noFill/>
            </p:spPr>
            <p:txBody>
              <a:bodyPr wrap="square" rtlCol="0">
                <a:spAutoFit/>
              </a:bodyPr>
              <a:lstStyle/>
              <a:p>
                <a:pPr algn="ctr"/>
                <a:r>
                  <a:rPr lang="en-US" sz="1200" dirty="0" smtClean="0">
                    <a:solidFill>
                      <a:schemeClr val="tx2">
                        <a:lumMod val="50000"/>
                      </a:schemeClr>
                    </a:solidFill>
                    <a:latin typeface="Roboto Light"/>
                    <a:cs typeface="Roboto Light"/>
                  </a:rPr>
                  <a:t>The Big Brother</a:t>
                </a:r>
                <a:endParaRPr lang="en-US" sz="1200" dirty="0">
                  <a:solidFill>
                    <a:schemeClr val="tx2">
                      <a:lumMod val="50000"/>
                    </a:schemeClr>
                  </a:solidFill>
                  <a:latin typeface="Roboto Light"/>
                  <a:cs typeface="Roboto Light"/>
                </a:endParaRPr>
              </a:p>
            </p:txBody>
          </p:sp>
          <p:grpSp>
            <p:nvGrpSpPr>
              <p:cNvPr id="19" name="Group 18"/>
              <p:cNvGrpSpPr/>
              <p:nvPr/>
            </p:nvGrpSpPr>
            <p:grpSpPr>
              <a:xfrm>
                <a:off x="470276" y="915483"/>
                <a:ext cx="1632282" cy="1632282"/>
                <a:chOff x="449107" y="908426"/>
                <a:chExt cx="1849211" cy="1849211"/>
              </a:xfrm>
            </p:grpSpPr>
            <p:sp>
              <p:nvSpPr>
                <p:cNvPr id="20" name="Oval 19"/>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01" y="1420621"/>
              <a:ext cx="1223063" cy="12230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7" name="Group 6"/>
          <p:cNvGrpSpPr/>
          <p:nvPr/>
        </p:nvGrpSpPr>
        <p:grpSpPr>
          <a:xfrm>
            <a:off x="6248400" y="1217258"/>
            <a:ext cx="1658057" cy="2227547"/>
            <a:chOff x="6937303" y="1217258"/>
            <a:chExt cx="1658057" cy="2227547"/>
          </a:xfrm>
        </p:grpSpPr>
        <p:grpSp>
          <p:nvGrpSpPr>
            <p:cNvPr id="34" name="Group 33"/>
            <p:cNvGrpSpPr/>
            <p:nvPr/>
          </p:nvGrpSpPr>
          <p:grpSpPr>
            <a:xfrm>
              <a:off x="6937303" y="1217258"/>
              <a:ext cx="1658057" cy="2227547"/>
              <a:chOff x="444501" y="915483"/>
              <a:chExt cx="1658057" cy="2227547"/>
            </a:xfrm>
          </p:grpSpPr>
          <p:sp>
            <p:nvSpPr>
              <p:cNvPr id="3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G</a:t>
                </a:r>
                <a:endParaRPr lang="en-US" sz="1200" b="0" dirty="0"/>
              </a:p>
            </p:txBody>
          </p:sp>
          <p:sp>
            <p:nvSpPr>
              <p:cNvPr id="36" name="TextBox 35"/>
              <p:cNvSpPr txBox="1"/>
              <p:nvPr/>
            </p:nvSpPr>
            <p:spPr>
              <a:xfrm>
                <a:off x="444711" y="2866031"/>
                <a:ext cx="1657139" cy="276999"/>
              </a:xfrm>
              <a:prstGeom prst="rect">
                <a:avLst/>
              </a:prstGeom>
              <a:noFill/>
            </p:spPr>
            <p:txBody>
              <a:bodyPr wrap="square" rtlCol="0">
                <a:spAutoFit/>
              </a:bodyPr>
              <a:lstStyle>
                <a:defPPr>
                  <a:defRPr lang="en-US"/>
                </a:defPPr>
                <a:lvl1pPr algn="ctr">
                  <a:defRPr sz="1200">
                    <a:solidFill>
                      <a:schemeClr val="tx2"/>
                    </a:solidFill>
                    <a:latin typeface="Roboto Light"/>
                    <a:cs typeface="Roboto Light"/>
                  </a:defRPr>
                </a:lvl1pPr>
              </a:lstStyle>
              <a:p>
                <a:r>
                  <a:rPr lang="en-US" dirty="0">
                    <a:solidFill>
                      <a:schemeClr val="tx2">
                        <a:lumMod val="50000"/>
                      </a:schemeClr>
                    </a:solidFill>
                  </a:rPr>
                  <a:t>The</a:t>
                </a:r>
                <a:r>
                  <a:rPr lang="en-US" dirty="0"/>
                  <a:t> </a:t>
                </a:r>
                <a:r>
                  <a:rPr lang="en-US" dirty="0">
                    <a:solidFill>
                      <a:schemeClr val="tx2">
                        <a:lumMod val="50000"/>
                      </a:schemeClr>
                    </a:solidFill>
                  </a:rPr>
                  <a:t>Baby</a:t>
                </a:r>
              </a:p>
            </p:txBody>
          </p:sp>
          <p:grpSp>
            <p:nvGrpSpPr>
              <p:cNvPr id="37" name="Group 36"/>
              <p:cNvGrpSpPr/>
              <p:nvPr/>
            </p:nvGrpSpPr>
            <p:grpSpPr>
              <a:xfrm>
                <a:off x="470276" y="915483"/>
                <a:ext cx="1632282" cy="1632282"/>
                <a:chOff x="449107" y="908426"/>
                <a:chExt cx="1849211" cy="1849211"/>
              </a:xfrm>
            </p:grpSpPr>
            <p:sp>
              <p:nvSpPr>
                <p:cNvPr id="38" name="Oval 3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259" y="1402345"/>
              <a:ext cx="1259614" cy="125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 name="Group 8"/>
          <p:cNvGrpSpPr/>
          <p:nvPr/>
        </p:nvGrpSpPr>
        <p:grpSpPr>
          <a:xfrm>
            <a:off x="1146628" y="1217258"/>
            <a:ext cx="1658057" cy="2227547"/>
            <a:chOff x="458642" y="1217258"/>
            <a:chExt cx="1658057" cy="2227547"/>
          </a:xfrm>
        </p:grpSpPr>
        <p:grpSp>
          <p:nvGrpSpPr>
            <p:cNvPr id="24" name="Group 23"/>
            <p:cNvGrpSpPr/>
            <p:nvPr/>
          </p:nvGrpSpPr>
          <p:grpSpPr>
            <a:xfrm>
              <a:off x="458642" y="1217258"/>
              <a:ext cx="1658057" cy="2227547"/>
              <a:chOff x="444501" y="915483"/>
              <a:chExt cx="1658057" cy="2227547"/>
            </a:xfrm>
          </p:grpSpPr>
          <p:sp>
            <p:nvSpPr>
              <p:cNvPr id="2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t>
                </a:r>
                <a:endParaRPr lang="en-US" sz="1200" b="0" dirty="0"/>
              </a:p>
            </p:txBody>
          </p:sp>
          <p:sp>
            <p:nvSpPr>
              <p:cNvPr id="26" name="TextBox 25"/>
              <p:cNvSpPr txBox="1"/>
              <p:nvPr/>
            </p:nvSpPr>
            <p:spPr>
              <a:xfrm>
                <a:off x="444711" y="2866031"/>
                <a:ext cx="1657139" cy="276999"/>
              </a:xfrm>
              <a:prstGeom prst="rect">
                <a:avLst/>
              </a:prstGeom>
              <a:noFill/>
            </p:spPr>
            <p:txBody>
              <a:bodyPr wrap="square" rtlCol="0">
                <a:spAutoFit/>
              </a:bodyPr>
              <a:lstStyle>
                <a:defPPr>
                  <a:defRPr lang="en-US"/>
                </a:defPPr>
                <a:lvl1pPr algn="ctr">
                  <a:defRPr sz="1200">
                    <a:solidFill>
                      <a:schemeClr val="tx2"/>
                    </a:solidFill>
                    <a:latin typeface="Roboto Light"/>
                    <a:cs typeface="Roboto Light"/>
                  </a:defRPr>
                </a:lvl1pPr>
              </a:lstStyle>
              <a:p>
                <a:r>
                  <a:rPr lang="en-US" dirty="0">
                    <a:solidFill>
                      <a:schemeClr val="tx2">
                        <a:lumMod val="50000"/>
                      </a:schemeClr>
                    </a:solidFill>
                  </a:rPr>
                  <a:t>The Wife</a:t>
                </a:r>
              </a:p>
            </p:txBody>
          </p:sp>
          <p:grpSp>
            <p:nvGrpSpPr>
              <p:cNvPr id="27" name="Group 26"/>
              <p:cNvGrpSpPr/>
              <p:nvPr/>
            </p:nvGrpSpPr>
            <p:grpSpPr>
              <a:xfrm>
                <a:off x="470276" y="915483"/>
                <a:ext cx="1632282" cy="1632282"/>
                <a:chOff x="449107" y="908426"/>
                <a:chExt cx="1849211" cy="1849211"/>
              </a:xfrm>
            </p:grpSpPr>
            <p:sp>
              <p:nvSpPr>
                <p:cNvPr id="28" name="Oval 2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657" y="1410891"/>
              <a:ext cx="1259520" cy="12595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31" name="Title 1"/>
          <p:cNvSpPr>
            <a:spLocks noGrp="1"/>
          </p:cNvSpPr>
          <p:nvPr>
            <p:ph type="title"/>
          </p:nvPr>
        </p:nvSpPr>
        <p:spPr>
          <a:xfrm>
            <a:off x="420625" y="276818"/>
            <a:ext cx="6528816" cy="420624"/>
          </a:xfrm>
          <a:solidFill>
            <a:schemeClr val="accent1"/>
          </a:solidFill>
          <a:ln>
            <a:solidFill>
              <a:schemeClr val="accent1"/>
            </a:solidFill>
          </a:ln>
        </p:spPr>
        <p:txBody>
          <a:bodyPr>
            <a:normAutofit/>
          </a:bodyPr>
          <a:lstStyle/>
          <a:p>
            <a:r>
              <a:rPr lang="en-US" dirty="0" smtClean="0">
                <a:solidFill>
                  <a:schemeClr val="bg1"/>
                </a:solidFill>
              </a:rPr>
              <a:t>Bio</a:t>
            </a:r>
            <a:endParaRPr lang="en-US" b="0" dirty="0">
              <a:solidFill>
                <a:schemeClr val="bg1"/>
              </a:solidFill>
            </a:endParaRPr>
          </a:p>
        </p:txBody>
      </p:sp>
      <p:sp>
        <p:nvSpPr>
          <p:cNvPr id="42" name="Rectangle 41"/>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Rectangle 42"/>
          <p:cNvSpPr/>
          <p:nvPr/>
        </p:nvSpPr>
        <p:spPr>
          <a:xfrm>
            <a:off x="7498080" y="276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949440" y="276818"/>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8046720" y="276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595360" y="276818"/>
            <a:ext cx="548640" cy="42062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52648" y="194743"/>
            <a:ext cx="506870" cy="584775"/>
          </a:xfrm>
          <a:prstGeom prst="rect">
            <a:avLst/>
          </a:prstGeom>
          <a:noFill/>
        </p:spPr>
        <p:txBody>
          <a:bodyPr wrap="none" lIns="91440" tIns="45720" rIns="91440" bIns="45720">
            <a:spAutoFit/>
          </a:bodyPr>
          <a:lstStyle/>
          <a:p>
            <a:pPr algn="ctr"/>
            <a:r>
              <a:rPr lang="en-US" sz="3200" dirty="0">
                <a:ln w="0"/>
                <a:solidFill>
                  <a:schemeClr val="bg1"/>
                </a:solidFill>
                <a:latin typeface="FontAwesome" pitchFamily="2" charset="0"/>
              </a:rPr>
              <a:t></a:t>
            </a:r>
          </a:p>
        </p:txBody>
      </p:sp>
    </p:spTree>
    <p:extLst>
      <p:ext uri="{BB962C8B-B14F-4D97-AF65-F5344CB8AC3E}">
        <p14:creationId xmlns:p14="http://schemas.microsoft.com/office/powerpoint/2010/main" val="26501432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070707"/>
      </a:dk1>
      <a:lt1>
        <a:srgbClr val="F4F4F4"/>
      </a:lt1>
      <a:dk2>
        <a:srgbClr val="A0A0A3"/>
      </a:dk2>
      <a:lt2>
        <a:srgbClr val="E5E5E5"/>
      </a:lt2>
      <a:accent1>
        <a:srgbClr val="FC395B"/>
      </a:accent1>
      <a:accent2>
        <a:srgbClr val="FB7545"/>
      </a:accent2>
      <a:accent3>
        <a:srgbClr val="E9C944"/>
      </a:accent3>
      <a:accent4>
        <a:srgbClr val="90D049"/>
      </a:accent4>
      <a:accent5>
        <a:srgbClr val="18B96E"/>
      </a:accent5>
      <a:accent6>
        <a:srgbClr val="19C0B4"/>
      </a:accent6>
      <a:hlink>
        <a:srgbClr val="F23990"/>
      </a:hlink>
      <a:folHlink>
        <a:srgbClr val="F2399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30" tIns="45715" rIns="91430" bIns="45715" rtlCol="0">
        <a:normAutofit/>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purl.org/dc/dcmitype/"/>
    <ds:schemaRef ds:uri="http://purl.org/dc/term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14461</TotalTime>
  <Words>6509</Words>
  <Application>Microsoft Office PowerPoint</Application>
  <PresentationFormat>On-screen Show (16:9)</PresentationFormat>
  <Paragraphs>1080</Paragraphs>
  <Slides>70</Slides>
  <Notes>53</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Arial</vt:lpstr>
      <vt:lpstr>baby icons</vt:lpstr>
      <vt:lpstr>Calibri</vt:lpstr>
      <vt:lpstr>FontAwesome</vt:lpstr>
      <vt:lpstr>Roboto Black</vt:lpstr>
      <vt:lpstr>Roboto Bold</vt:lpstr>
      <vt:lpstr>Roboto Light</vt:lpstr>
      <vt:lpstr>Roboto Regular</vt:lpstr>
      <vt:lpstr>Times New Roman</vt:lpstr>
      <vt:lpstr>Office Theme</vt:lpstr>
      <vt:lpstr>Coding with a Baby</vt:lpstr>
      <vt:lpstr>Techniques</vt:lpstr>
      <vt:lpstr>Techniques</vt:lpstr>
      <vt:lpstr>Techniques</vt:lpstr>
      <vt:lpstr>Techniques</vt:lpstr>
      <vt:lpstr>Outline</vt:lpstr>
      <vt:lpstr>Bio</vt:lpstr>
      <vt:lpstr>Bio</vt:lpstr>
      <vt:lpstr>Bio</vt:lpstr>
      <vt:lpstr>Having a Baby</vt:lpstr>
      <vt:lpstr>Pregnancy</vt:lpstr>
      <vt:lpstr>Pregnancy</vt:lpstr>
      <vt:lpstr>Pregnancy</vt:lpstr>
      <vt:lpstr>The Delivery</vt:lpstr>
      <vt:lpstr>PowerPoint Presentation</vt:lpstr>
      <vt:lpstr>The Result</vt:lpstr>
      <vt:lpstr>The Result</vt:lpstr>
      <vt:lpstr>Early Years</vt:lpstr>
      <vt:lpstr>Early Years</vt:lpstr>
      <vt:lpstr>Geek Out</vt:lpstr>
      <vt:lpstr>Geek Out</vt:lpstr>
      <vt:lpstr>Career</vt:lpstr>
      <vt:lpstr>Planning</vt:lpstr>
      <vt:lpstr>Planning</vt:lpstr>
      <vt:lpstr>Get Organized</vt:lpstr>
      <vt:lpstr>Get Organized</vt:lpstr>
      <vt:lpstr>Staying Current</vt:lpstr>
      <vt:lpstr>Staying Current</vt:lpstr>
      <vt:lpstr>Staying Current</vt:lpstr>
      <vt:lpstr>Staying Current</vt:lpstr>
      <vt:lpstr>Kids &amp; Technology</vt:lpstr>
      <vt:lpstr>Screen Time</vt:lpstr>
      <vt:lpstr>Screen Time</vt:lpstr>
      <vt:lpstr>Doctors Don’t Know Nothing</vt:lpstr>
      <vt:lpstr>From the Corner Office</vt:lpstr>
      <vt:lpstr>From the Corner Office</vt:lpstr>
      <vt:lpstr>From the Corner Office</vt:lpstr>
      <vt:lpstr>Screen Time Stats</vt:lpstr>
      <vt:lpstr>Screen Time Stats</vt:lpstr>
      <vt:lpstr>Screen Time Stats</vt:lpstr>
      <vt:lpstr>Screen Time Stats</vt:lpstr>
      <vt:lpstr>Concerns</vt:lpstr>
      <vt:lpstr>Concerns</vt:lpstr>
      <vt:lpstr>How to Manage Technology</vt:lpstr>
      <vt:lpstr>How to Manage Technology</vt:lpstr>
      <vt:lpstr>Digital Guardian</vt:lpstr>
      <vt:lpstr>Digital Guardian</vt:lpstr>
      <vt:lpstr>Digital Guardian</vt:lpstr>
      <vt:lpstr>Digital guardians</vt:lpstr>
      <vt:lpstr>Teaching Our Kids</vt:lpstr>
      <vt:lpstr>What Technology do we let our kids use?</vt:lpstr>
      <vt:lpstr>Teaching Our Kids</vt:lpstr>
      <vt:lpstr>Resources</vt:lpstr>
      <vt:lpstr>Resources</vt:lpstr>
      <vt:lpstr>Resources</vt:lpstr>
      <vt:lpstr>Resources</vt:lpstr>
      <vt:lpstr>Resources</vt:lpstr>
      <vt:lpstr>Concept Infographic</vt:lpstr>
      <vt:lpstr>Concept Umbrella Infographic</vt:lpstr>
      <vt:lpstr>Communication</vt:lpstr>
      <vt:lpstr>Work Space Infographic Concept</vt:lpstr>
      <vt:lpstr>Timeline Photo &amp; text</vt:lpstr>
      <vt:lpstr>Work Space Infographic Concept</vt:lpstr>
      <vt:lpstr>Color Chart Graphic</vt:lpstr>
      <vt:lpstr>Process Infographic (3 steps)</vt:lpstr>
      <vt:lpstr>Concept Infographic</vt:lpstr>
      <vt:lpstr>Gear Infographic</vt:lpstr>
      <vt:lpstr>Gallery</vt:lpstr>
      <vt:lpstr>Circle Icon Graphic</vt:lpstr>
      <vt:lpstr>Client Testimonial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Jim Everett</cp:lastModifiedBy>
  <cp:revision>759</cp:revision>
  <dcterms:created xsi:type="dcterms:W3CDTF">2010-04-12T23:12:02Z</dcterms:created>
  <dcterms:modified xsi:type="dcterms:W3CDTF">2015-04-26T04:00:38Z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